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698" r:id="rId2"/>
    <p:sldMasterId id="2147483753" r:id="rId3"/>
  </p:sldMasterIdLst>
  <p:notesMasterIdLst>
    <p:notesMasterId r:id="rId40"/>
  </p:notesMasterIdLst>
  <p:handoutMasterIdLst>
    <p:handoutMasterId r:id="rId41"/>
  </p:handoutMasterIdLst>
  <p:sldIdLst>
    <p:sldId id="866" r:id="rId4"/>
    <p:sldId id="950" r:id="rId5"/>
    <p:sldId id="877" r:id="rId6"/>
    <p:sldId id="930" r:id="rId7"/>
    <p:sldId id="931" r:id="rId8"/>
    <p:sldId id="932" r:id="rId9"/>
    <p:sldId id="933" r:id="rId10"/>
    <p:sldId id="951" r:id="rId11"/>
    <p:sldId id="943" r:id="rId12"/>
    <p:sldId id="945" r:id="rId13"/>
    <p:sldId id="952" r:id="rId14"/>
    <p:sldId id="953" r:id="rId15"/>
    <p:sldId id="954" r:id="rId16"/>
    <p:sldId id="955" r:id="rId17"/>
    <p:sldId id="957" r:id="rId18"/>
    <p:sldId id="958" r:id="rId19"/>
    <p:sldId id="959" r:id="rId20"/>
    <p:sldId id="960" r:id="rId21"/>
    <p:sldId id="961" r:id="rId22"/>
    <p:sldId id="944" r:id="rId23"/>
    <p:sldId id="934" r:id="rId24"/>
    <p:sldId id="963" r:id="rId25"/>
    <p:sldId id="973" r:id="rId26"/>
    <p:sldId id="962" r:id="rId27"/>
    <p:sldId id="966" r:id="rId28"/>
    <p:sldId id="965" r:id="rId29"/>
    <p:sldId id="964" r:id="rId30"/>
    <p:sldId id="968" r:id="rId31"/>
    <p:sldId id="947" r:id="rId32"/>
    <p:sldId id="967" r:id="rId33"/>
    <p:sldId id="949" r:id="rId34"/>
    <p:sldId id="969" r:id="rId35"/>
    <p:sldId id="970" r:id="rId36"/>
    <p:sldId id="971" r:id="rId37"/>
    <p:sldId id="972" r:id="rId38"/>
    <p:sldId id="895" r:id="rId39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866"/>
            <p14:sldId id="950"/>
            <p14:sldId id="877"/>
            <p14:sldId id="930"/>
            <p14:sldId id="931"/>
            <p14:sldId id="932"/>
            <p14:sldId id="933"/>
            <p14:sldId id="951"/>
            <p14:sldId id="943"/>
            <p14:sldId id="945"/>
            <p14:sldId id="952"/>
            <p14:sldId id="953"/>
            <p14:sldId id="954"/>
            <p14:sldId id="955"/>
            <p14:sldId id="957"/>
            <p14:sldId id="958"/>
            <p14:sldId id="959"/>
            <p14:sldId id="960"/>
            <p14:sldId id="961"/>
            <p14:sldId id="944"/>
            <p14:sldId id="934"/>
            <p14:sldId id="963"/>
            <p14:sldId id="973"/>
            <p14:sldId id="962"/>
            <p14:sldId id="966"/>
            <p14:sldId id="965"/>
            <p14:sldId id="964"/>
            <p14:sldId id="968"/>
            <p14:sldId id="947"/>
            <p14:sldId id="967"/>
            <p14:sldId id="949"/>
            <p14:sldId id="969"/>
            <p14:sldId id="970"/>
            <p14:sldId id="971"/>
            <p14:sldId id="972"/>
            <p14:sldId id="895"/>
          </p14:sldIdLst>
        </p14:section>
        <p14:section name="CREDITS &amp; COPYRIGHTS" id="{96A22112-93F8-4FC4-92DC-51B794962E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36E"/>
    <a:srgbClr val="D0343C"/>
    <a:srgbClr val="8DB1C4"/>
    <a:srgbClr val="3D4149"/>
    <a:srgbClr val="615474"/>
    <a:srgbClr val="F9BE75"/>
    <a:srgbClr val="E4625C"/>
    <a:srgbClr val="403551"/>
    <a:srgbClr val="CECFCE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95360" autoAdjust="0"/>
  </p:normalViewPr>
  <p:slideViewPr>
    <p:cSldViewPr>
      <p:cViewPr>
        <p:scale>
          <a:sx n="153" d="100"/>
          <a:sy n="153" d="100"/>
        </p:scale>
        <p:origin x="-472" y="-24"/>
      </p:cViewPr>
      <p:guideLst>
        <p:guide orient="horz" pos="2251"/>
        <p:guide orient="horz" pos="3159"/>
        <p:guide orient="horz" pos="981"/>
        <p:guide pos="3840"/>
        <p:guide pos="575"/>
        <p:guide pos="7105"/>
        <p:guide pos="7408"/>
        <p:guide pos="303"/>
        <p:guide pos="1965"/>
        <p:guide pos="5715"/>
        <p:guide pos="4384"/>
        <p:guide orient="horz" pos="3295"/>
        <p:guide orient="horz" pos="2160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9/26/21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9/26/21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9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090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88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6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41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1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0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51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65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29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3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94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541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75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5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7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59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1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940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907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57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5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75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4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626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88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345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8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6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72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8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38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00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97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126408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6D3A46D-7F78-4A59-A12D-5EE07C50BFCD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E765F1-E837-4960-9A2B-971A41844935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7B0794A8-5CB9-4466-B2A1-B736C2408414}"/>
              </a:ext>
            </a:extLst>
          </p:cNvPr>
          <p:cNvSpPr/>
          <p:nvPr userDrawn="1"/>
        </p:nvSpPr>
        <p:spPr>
          <a:xfrm>
            <a:off x="3208844" y="1651975"/>
            <a:ext cx="7779006" cy="5348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igure">
            <a:extLst>
              <a:ext uri="{FF2B5EF4-FFF2-40B4-BE49-F238E27FC236}">
                <a16:creationId xmlns:a16="http://schemas.microsoft.com/office/drawing/2014/main" id="{43D2B85A-0851-443A-B2F7-A5A2AC52A21C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6361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CA2A693-AE58-4C41-825A-D32BC0811ACB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F82D26C-ABC8-4121-9D52-27E8B77173C3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9B1E94F-6B0A-4BB6-BFB9-6DB8090FB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 (bi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5909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305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09E196A-2B73-4233-A237-4B183A27C60C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A7148EA-E1BB-48D0-8BFB-BE2CA7C08F52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588FD2-164B-4DDE-9260-E26517416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093E40-6F04-4491-9C8D-06005D9BB3A5}"/>
              </a:ext>
            </a:extLst>
          </p:cNvPr>
          <p:cNvGrpSpPr/>
          <p:nvPr userDrawn="1"/>
        </p:nvGrpSpPr>
        <p:grpSpPr>
          <a:xfrm>
            <a:off x="41945" y="620688"/>
            <a:ext cx="12102727" cy="6237315"/>
            <a:chOff x="695401" y="1241443"/>
            <a:chExt cx="10898227" cy="561655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E9CB3F7-3ABC-4104-B98A-0121ACF534AE}"/>
                </a:ext>
              </a:extLst>
            </p:cNvPr>
            <p:cNvSpPr/>
            <p:nvPr userDrawn="1"/>
          </p:nvSpPr>
          <p:spPr>
            <a:xfrm>
              <a:off x="1490608" y="1750568"/>
              <a:ext cx="10103020" cy="5107432"/>
            </a:xfrm>
            <a:custGeom>
              <a:avLst/>
              <a:gdLst>
                <a:gd name="connsiteX0" fmla="*/ 6871207 w 10103020"/>
                <a:gd name="connsiteY0" fmla="*/ 1379 h 5107432"/>
                <a:gd name="connsiteX1" fmla="*/ 10061003 w 10103020"/>
                <a:gd name="connsiteY1" fmla="*/ 2144415 h 5107432"/>
                <a:gd name="connsiteX2" fmla="*/ 8937022 w 10103020"/>
                <a:gd name="connsiteY2" fmla="*/ 5053985 h 5107432"/>
                <a:gd name="connsiteX3" fmla="*/ 8872567 w 10103020"/>
                <a:gd name="connsiteY3" fmla="*/ 5107432 h 5107432"/>
                <a:gd name="connsiteX4" fmla="*/ 13161 w 10103020"/>
                <a:gd name="connsiteY4" fmla="*/ 5107432 h 5107432"/>
                <a:gd name="connsiteX5" fmla="*/ 3817 w 10103020"/>
                <a:gd name="connsiteY5" fmla="*/ 5033897 h 5107432"/>
                <a:gd name="connsiteX6" fmla="*/ 4513496 w 10103020"/>
                <a:gd name="connsiteY6" fmla="*/ 417007 h 5107432"/>
                <a:gd name="connsiteX7" fmla="*/ 6871207 w 10103020"/>
                <a:gd name="connsiteY7" fmla="*/ 1379 h 510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3020" h="5107432">
                  <a:moveTo>
                    <a:pt x="6871207" y="1379"/>
                  </a:moveTo>
                  <a:cubicBezTo>
                    <a:pt x="9201349" y="-49256"/>
                    <a:pt x="9924407" y="1306731"/>
                    <a:pt x="10061003" y="2144415"/>
                  </a:cubicBezTo>
                  <a:cubicBezTo>
                    <a:pt x="10257314" y="3348198"/>
                    <a:pt x="9746101" y="4316998"/>
                    <a:pt x="8937022" y="5053985"/>
                  </a:cubicBezTo>
                  <a:lnTo>
                    <a:pt x="8872567" y="5107432"/>
                  </a:lnTo>
                  <a:lnTo>
                    <a:pt x="13161" y="5107432"/>
                  </a:lnTo>
                  <a:lnTo>
                    <a:pt x="3817" y="5033897"/>
                  </a:lnTo>
                  <a:cubicBezTo>
                    <a:pt x="-110911" y="3389245"/>
                    <a:pt x="2382588" y="1054048"/>
                    <a:pt x="4513496" y="417007"/>
                  </a:cubicBezTo>
                  <a:cubicBezTo>
                    <a:pt x="5440331" y="140015"/>
                    <a:pt x="6218767" y="15557"/>
                    <a:pt x="6871207" y="1379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81A0AE-40AD-4CC1-89EF-16D86FD8CD17}"/>
                </a:ext>
              </a:extLst>
            </p:cNvPr>
            <p:cNvSpPr/>
            <p:nvPr userDrawn="1"/>
          </p:nvSpPr>
          <p:spPr>
            <a:xfrm>
              <a:off x="695401" y="1241443"/>
              <a:ext cx="9953877" cy="5616559"/>
            </a:xfrm>
            <a:custGeom>
              <a:avLst/>
              <a:gdLst>
                <a:gd name="connsiteX0" fmla="*/ 8316277 w 9953877"/>
                <a:gd name="connsiteY0" fmla="*/ 1305 h 5616559"/>
                <a:gd name="connsiteX1" fmla="*/ 9953877 w 9953877"/>
                <a:gd name="connsiteY1" fmla="*/ 2552872 h 5616559"/>
                <a:gd name="connsiteX2" fmla="*/ 8605150 w 9953877"/>
                <a:gd name="connsiteY2" fmla="*/ 5468034 h 5616559"/>
                <a:gd name="connsiteX3" fmla="*/ 8447294 w 9953877"/>
                <a:gd name="connsiteY3" fmla="*/ 5616559 h 5616559"/>
                <a:gd name="connsiteX4" fmla="*/ 2330142 w 9953877"/>
                <a:gd name="connsiteY4" fmla="*/ 5616559 h 5616559"/>
                <a:gd name="connsiteX5" fmla="*/ 2101259 w 9953877"/>
                <a:gd name="connsiteY5" fmla="*/ 5468034 h 5616559"/>
                <a:gd name="connsiteX6" fmla="*/ 0 w 9953877"/>
                <a:gd name="connsiteY6" fmla="*/ 2552872 h 5616559"/>
                <a:gd name="connsiteX7" fmla="*/ 6085691 w 9953877"/>
                <a:gd name="connsiteY7" fmla="*/ 666388 h 5616559"/>
                <a:gd name="connsiteX8" fmla="*/ 8316277 w 9953877"/>
                <a:gd name="connsiteY8" fmla="*/ 1305 h 56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3877" h="5616559">
                  <a:moveTo>
                    <a:pt x="8316277" y="1305"/>
                  </a:moveTo>
                  <a:cubicBezTo>
                    <a:pt x="9547873" y="44247"/>
                    <a:pt x="9953877" y="1142193"/>
                    <a:pt x="9953877" y="2552872"/>
                  </a:cubicBezTo>
                  <a:cubicBezTo>
                    <a:pt x="9953877" y="3578820"/>
                    <a:pt x="9406759" y="4651671"/>
                    <a:pt x="8605150" y="5468034"/>
                  </a:cubicBezTo>
                  <a:lnTo>
                    <a:pt x="8447294" y="5616559"/>
                  </a:lnTo>
                  <a:lnTo>
                    <a:pt x="2330142" y="5616559"/>
                  </a:lnTo>
                  <a:lnTo>
                    <a:pt x="2101259" y="5468034"/>
                  </a:lnTo>
                  <a:cubicBezTo>
                    <a:pt x="923384" y="4651671"/>
                    <a:pt x="0" y="3578820"/>
                    <a:pt x="0" y="2552872"/>
                  </a:cubicBezTo>
                  <a:cubicBezTo>
                    <a:pt x="0" y="500976"/>
                    <a:pt x="4278785" y="1604796"/>
                    <a:pt x="6085691" y="666388"/>
                  </a:cubicBezTo>
                  <a:cubicBezTo>
                    <a:pt x="7026067" y="180244"/>
                    <a:pt x="7756460" y="-18214"/>
                    <a:pt x="8316277" y="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A1E088-FCC0-4BEB-ACA0-B59E2AF07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431" y="1988719"/>
            <a:ext cx="9505181" cy="36994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5675" y="5880905"/>
            <a:ext cx="3400692" cy="6478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Figure">
            <a:extLst>
              <a:ext uri="{FF2B5EF4-FFF2-40B4-BE49-F238E27FC236}">
                <a16:creationId xmlns:a16="http://schemas.microsoft.com/office/drawing/2014/main" id="{A97C9F97-6012-41FB-8B5B-65E606A8CDCD}"/>
              </a:ext>
            </a:extLst>
          </p:cNvPr>
          <p:cNvSpPr/>
          <p:nvPr userDrawn="1"/>
        </p:nvSpPr>
        <p:spPr>
          <a:xfrm>
            <a:off x="303229" y="1621497"/>
            <a:ext cx="1049353" cy="1069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" name="Figure">
            <a:extLst>
              <a:ext uri="{FF2B5EF4-FFF2-40B4-BE49-F238E27FC236}">
                <a16:creationId xmlns:a16="http://schemas.microsoft.com/office/drawing/2014/main" id="{A3638349-9CD9-430D-99DB-C2B0F278F4AC}"/>
              </a:ext>
            </a:extLst>
          </p:cNvPr>
          <p:cNvSpPr/>
          <p:nvPr userDrawn="1"/>
        </p:nvSpPr>
        <p:spPr>
          <a:xfrm rot="10800000">
            <a:off x="1487488" y="1643744"/>
            <a:ext cx="724406" cy="689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ig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52182" cy="2852737"/>
          </a:xfrm>
        </p:spPr>
        <p:txBody>
          <a:bodyPr lIns="0" anchor="b">
            <a:noAutofit/>
          </a:bodyPr>
          <a:lstStyle>
            <a:lvl1pPr>
              <a:defRPr sz="1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D05D1D-5FB4-4F4A-B9D3-9E6F632B7EAC}"/>
              </a:ext>
            </a:extLst>
          </p:cNvPr>
          <p:cNvGrpSpPr/>
          <p:nvPr userDrawn="1"/>
        </p:nvGrpSpPr>
        <p:grpSpPr>
          <a:xfrm>
            <a:off x="5231904" y="-1"/>
            <a:ext cx="6960097" cy="6661131"/>
            <a:chOff x="6384032" y="0"/>
            <a:chExt cx="5807969" cy="5558492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E6B168-566B-473C-AA14-D312485321F1}"/>
                </a:ext>
              </a:extLst>
            </p:cNvPr>
            <p:cNvSpPr/>
            <p:nvPr userDrawn="1"/>
          </p:nvSpPr>
          <p:spPr>
            <a:xfrm>
              <a:off x="8329881" y="1"/>
              <a:ext cx="3862120" cy="4184987"/>
            </a:xfrm>
            <a:custGeom>
              <a:avLst/>
              <a:gdLst>
                <a:gd name="connsiteX0" fmla="*/ 72632 w 3862120"/>
                <a:gd name="connsiteY0" fmla="*/ 0 h 4184987"/>
                <a:gd name="connsiteX1" fmla="*/ 3862120 w 3862120"/>
                <a:gd name="connsiteY1" fmla="*/ 0 h 4184987"/>
                <a:gd name="connsiteX2" fmla="*/ 3862120 w 3862120"/>
                <a:gd name="connsiteY2" fmla="*/ 4018645 h 4184987"/>
                <a:gd name="connsiteX3" fmla="*/ 3849798 w 3862120"/>
                <a:gd name="connsiteY3" fmla="*/ 4027418 h 4184987"/>
                <a:gd name="connsiteX4" fmla="*/ 3409263 w 3862120"/>
                <a:gd name="connsiteY4" fmla="*/ 4179440 h 4184987"/>
                <a:gd name="connsiteX5" fmla="*/ 11722 w 3862120"/>
                <a:gd name="connsiteY5" fmla="*/ 786066 h 4184987"/>
                <a:gd name="connsiteX6" fmla="*/ 49002 w 3862120"/>
                <a:gd name="connsiteY6" fmla="*/ 88876 h 418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120" h="4184987">
                  <a:moveTo>
                    <a:pt x="72632" y="0"/>
                  </a:moveTo>
                  <a:lnTo>
                    <a:pt x="3862120" y="0"/>
                  </a:lnTo>
                  <a:lnTo>
                    <a:pt x="3862120" y="4018645"/>
                  </a:lnTo>
                  <a:lnTo>
                    <a:pt x="3849798" y="4027418"/>
                  </a:lnTo>
                  <a:cubicBezTo>
                    <a:pt x="3719683" y="4109955"/>
                    <a:pt x="3573386" y="4162923"/>
                    <a:pt x="3409263" y="4179440"/>
                  </a:cubicBezTo>
                  <a:cubicBezTo>
                    <a:pt x="2096287" y="4311293"/>
                    <a:pt x="139121" y="2061203"/>
                    <a:pt x="11722" y="786066"/>
                  </a:cubicBezTo>
                  <a:cubicBezTo>
                    <a:pt x="-12601" y="547032"/>
                    <a:pt x="1454" y="312714"/>
                    <a:pt x="49002" y="88876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96AA19-84B7-430D-8805-1FC9E3124763}"/>
                </a:ext>
              </a:extLst>
            </p:cNvPr>
            <p:cNvSpPr/>
            <p:nvPr userDrawn="1"/>
          </p:nvSpPr>
          <p:spPr>
            <a:xfrm>
              <a:off x="7390509" y="0"/>
              <a:ext cx="4801492" cy="4017462"/>
            </a:xfrm>
            <a:custGeom>
              <a:avLst/>
              <a:gdLst>
                <a:gd name="connsiteX0" fmla="*/ 2063453 w 4801492"/>
                <a:gd name="connsiteY0" fmla="*/ 0 h 4017462"/>
                <a:gd name="connsiteX1" fmla="*/ 4801492 w 4801492"/>
                <a:gd name="connsiteY1" fmla="*/ 0 h 4017462"/>
                <a:gd name="connsiteX2" fmla="*/ 4801492 w 4801492"/>
                <a:gd name="connsiteY2" fmla="*/ 3620618 h 4017462"/>
                <a:gd name="connsiteX3" fmla="*/ 4540736 w 4801492"/>
                <a:gd name="connsiteY3" fmla="*/ 3716067 h 4017462"/>
                <a:gd name="connsiteX4" fmla="*/ 3663094 w 4801492"/>
                <a:gd name="connsiteY4" fmla="*/ 3936581 h 4017462"/>
                <a:gd name="connsiteX5" fmla="*/ 88907 w 4801492"/>
                <a:gd name="connsiteY5" fmla="*/ 3068732 h 4017462"/>
                <a:gd name="connsiteX6" fmla="*/ 1919217 w 4801492"/>
                <a:gd name="connsiteY6" fmla="*/ 89093 h 40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1492" h="4017462">
                  <a:moveTo>
                    <a:pt x="2063453" y="0"/>
                  </a:moveTo>
                  <a:lnTo>
                    <a:pt x="4801492" y="0"/>
                  </a:lnTo>
                  <a:lnTo>
                    <a:pt x="4801492" y="3620618"/>
                  </a:lnTo>
                  <a:lnTo>
                    <a:pt x="4540736" y="3716067"/>
                  </a:lnTo>
                  <a:cubicBezTo>
                    <a:pt x="4233752" y="3819100"/>
                    <a:pt x="3933647" y="3892546"/>
                    <a:pt x="3663094" y="3936581"/>
                  </a:cubicBezTo>
                  <a:cubicBezTo>
                    <a:pt x="2220509" y="4171435"/>
                    <a:pt x="473668" y="3898601"/>
                    <a:pt x="88907" y="3068732"/>
                  </a:cubicBezTo>
                  <a:cubicBezTo>
                    <a:pt x="-310361" y="2209732"/>
                    <a:pt x="694404" y="899190"/>
                    <a:pt x="1919217" y="89093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5505493-CC1B-41AE-918B-437E8B2856BA}"/>
                </a:ext>
              </a:extLst>
            </p:cNvPr>
            <p:cNvSpPr/>
            <p:nvPr userDrawn="1"/>
          </p:nvSpPr>
          <p:spPr>
            <a:xfrm>
              <a:off x="6831384" y="0"/>
              <a:ext cx="5360617" cy="3642236"/>
            </a:xfrm>
            <a:custGeom>
              <a:avLst/>
              <a:gdLst>
                <a:gd name="connsiteX0" fmla="*/ 320472 w 5360617"/>
                <a:gd name="connsiteY0" fmla="*/ 0 h 3642236"/>
                <a:gd name="connsiteX1" fmla="*/ 5360617 w 5360617"/>
                <a:gd name="connsiteY1" fmla="*/ 0 h 3642236"/>
                <a:gd name="connsiteX2" fmla="*/ 5360617 w 5360617"/>
                <a:gd name="connsiteY2" fmla="*/ 3227025 h 3642236"/>
                <a:gd name="connsiteX3" fmla="*/ 5351732 w 5360617"/>
                <a:gd name="connsiteY3" fmla="*/ 3232995 h 3642236"/>
                <a:gd name="connsiteX4" fmla="*/ 4028504 w 5360617"/>
                <a:gd name="connsiteY4" fmla="*/ 3642236 h 3642236"/>
                <a:gd name="connsiteX5" fmla="*/ 0 w 5360617"/>
                <a:gd name="connsiteY5" fmla="*/ 624863 h 3642236"/>
                <a:gd name="connsiteX6" fmla="*/ 286013 w 5360617"/>
                <a:gd name="connsiteY6" fmla="*/ 23255 h 364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0617" h="3642236">
                  <a:moveTo>
                    <a:pt x="320472" y="0"/>
                  </a:moveTo>
                  <a:lnTo>
                    <a:pt x="5360617" y="0"/>
                  </a:lnTo>
                  <a:lnTo>
                    <a:pt x="5360617" y="3227025"/>
                  </a:lnTo>
                  <a:lnTo>
                    <a:pt x="5351732" y="3232995"/>
                  </a:lnTo>
                  <a:cubicBezTo>
                    <a:pt x="4933670" y="3488463"/>
                    <a:pt x="4475851" y="3642236"/>
                    <a:pt x="4028504" y="3642236"/>
                  </a:cubicBezTo>
                  <a:cubicBezTo>
                    <a:pt x="2596996" y="3642236"/>
                    <a:pt x="0" y="2067594"/>
                    <a:pt x="0" y="624863"/>
                  </a:cubicBezTo>
                  <a:cubicBezTo>
                    <a:pt x="0" y="354352"/>
                    <a:pt x="105767" y="161846"/>
                    <a:pt x="286013" y="23255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181426F-5F00-40E9-AA9A-0496C69403A1}"/>
                </a:ext>
              </a:extLst>
            </p:cNvPr>
            <p:cNvSpPr/>
            <p:nvPr userDrawn="1"/>
          </p:nvSpPr>
          <p:spPr>
            <a:xfrm>
              <a:off x="11397987" y="3867634"/>
              <a:ext cx="794014" cy="1182847"/>
            </a:xfrm>
            <a:custGeom>
              <a:avLst/>
              <a:gdLst>
                <a:gd name="connsiteX0" fmla="*/ 794014 w 794014"/>
                <a:gd name="connsiteY0" fmla="*/ 0 h 1182847"/>
                <a:gd name="connsiteX1" fmla="*/ 794014 w 794014"/>
                <a:gd name="connsiteY1" fmla="*/ 1127001 h 1182847"/>
                <a:gd name="connsiteX2" fmla="*/ 772413 w 794014"/>
                <a:gd name="connsiteY2" fmla="*/ 1134386 h 1182847"/>
                <a:gd name="connsiteX3" fmla="*/ 89247 w 794014"/>
                <a:gd name="connsiteY3" fmla="*/ 1098613 h 1182847"/>
                <a:gd name="connsiteX4" fmla="*/ 265906 w 794014"/>
                <a:gd name="connsiteY4" fmla="*/ 295654 h 1182847"/>
                <a:gd name="connsiteX5" fmla="*/ 696781 w 794014"/>
                <a:gd name="connsiteY5" fmla="*/ 18560 h 118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014" h="1182847">
                  <a:moveTo>
                    <a:pt x="794014" y="0"/>
                  </a:moveTo>
                  <a:lnTo>
                    <a:pt x="794014" y="1127001"/>
                  </a:lnTo>
                  <a:lnTo>
                    <a:pt x="772413" y="1134386"/>
                  </a:lnTo>
                  <a:cubicBezTo>
                    <a:pt x="496558" y="1208896"/>
                    <a:pt x="195467" y="1197878"/>
                    <a:pt x="89247" y="1098613"/>
                  </a:cubicBezTo>
                  <a:cubicBezTo>
                    <a:pt x="-80777" y="939851"/>
                    <a:pt x="-224" y="579696"/>
                    <a:pt x="265906" y="295654"/>
                  </a:cubicBezTo>
                  <a:cubicBezTo>
                    <a:pt x="399007" y="154723"/>
                    <a:pt x="553905" y="59098"/>
                    <a:pt x="696781" y="1856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" name="Figure">
              <a:extLst>
                <a:ext uri="{FF2B5EF4-FFF2-40B4-BE49-F238E27FC236}">
                  <a16:creationId xmlns:a16="http://schemas.microsoft.com/office/drawing/2014/main" id="{02F9D22C-FFCD-4847-91CD-37F4DCBD6075}"/>
                </a:ext>
              </a:extLst>
            </p:cNvPr>
            <p:cNvSpPr/>
            <p:nvPr userDrawn="1"/>
          </p:nvSpPr>
          <p:spPr>
            <a:xfrm>
              <a:off x="6384032" y="164824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2" name="Figure">
              <a:extLst>
                <a:ext uri="{FF2B5EF4-FFF2-40B4-BE49-F238E27FC236}">
                  <a16:creationId xmlns:a16="http://schemas.microsoft.com/office/drawing/2014/main" id="{7CFEC0CE-FB43-4333-9853-7B5924F208AC}"/>
                </a:ext>
              </a:extLst>
            </p:cNvPr>
            <p:cNvSpPr/>
            <p:nvPr userDrawn="1"/>
          </p:nvSpPr>
          <p:spPr>
            <a:xfrm>
              <a:off x="10139329" y="4982756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0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DDE6-2F8A-471E-A518-BB13DA06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6C1B7-14B4-4C6B-8DF9-AFB9829E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9B972-84A1-4343-BCEB-B050BA69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FF48D-D008-47E7-B3ED-D6F0B4FF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7659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417A-FFFC-4C38-B511-2722630C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C8D7D-4E0A-454B-A79D-902EC54D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4BDBD-06AB-4C31-B0F2-5DD5B4BE0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11E0C-F3A6-4B16-B9AB-5E3667F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38BFA-BFF6-490C-A0BA-416294E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CF87B-2F0A-4942-B880-E8B34C5B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D006-0636-42F1-9CDF-76666726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36E0F-BBDE-45B8-A505-73F0AE50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8661E-F16E-4409-B697-46876AB7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D03C0-D476-4B22-AB2A-BA13BA5C6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A3DD0-1B03-47CD-9B52-1B55BFD74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505A7-5B4D-4CC0-855A-D8B27D3C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BB9F58-8B33-4A6B-83B6-DACBFF55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A68-E101-43C8-B949-D8505E24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2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187B-8DFC-4E18-8A9E-DEF483D4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CF1B9-C192-4ED5-8F68-EECA74181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9952C-E188-44F7-B6AC-FEAD53B9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02327-A8DE-42E1-B8ED-620CCCFD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43995-4F62-42E0-B06A-F6DF5AE8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A0555-7BBD-4C3E-81F3-FF0C1E2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27953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3F18-26BE-440C-8365-DBFFCAFF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0AD9F-8698-4DE9-B5C3-5A411C6C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F8511-FDD6-4BC9-9817-97FAF38E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E8457-7F83-48BF-B23C-E2D90546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9A64-2BF7-4F52-8193-200FAF37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E87D1-7122-4984-8CBE-AAA7EC69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3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5A18-C7BB-4A58-BFDC-25892F9D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CCC6E-55D7-4343-85BB-C0C54327A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68ACC-43DC-4377-8A40-C0B6C151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7C815-BA82-4032-9939-8245E0FB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39EA-5B18-4FD5-A2CE-AEC5F7F8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6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393DF-F0D3-438F-A020-FADDF18C8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6B2C9-FF10-47A1-BB7D-7B37D1FB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18FE7-5958-4284-9AC4-3C364206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196B1-38F8-4FA2-9040-4D7BE424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1661-8695-4862-93E8-E000D83F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3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/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/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/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1068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5997A6-0989-4ABE-9EE2-FAC905B671FA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97236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58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E753932-AFD4-4105-9EE3-5F7970C93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556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7B140BD1-698E-4732-9187-BE372F8EA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D54997-06A4-499B-8E6A-8EF1A89E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63"/>
            <a:ext cx="10515600" cy="113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C88D-292F-4F8A-8FA3-E750F0E6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6792"/>
            <a:ext cx="10515600" cy="462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C7DAC-648B-41B2-BAA1-D87B88405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73268-5839-4ECF-A52B-BE90FB6F5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A0931-55D2-4DD7-B350-755D5AC96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14" r:id="rId3"/>
    <p:sldLayoutId id="2147483927" r:id="rId4"/>
    <p:sldLayoutId id="2147483936" r:id="rId5"/>
    <p:sldLayoutId id="2147483915" r:id="rId6"/>
    <p:sldLayoutId id="2147483929" r:id="rId7"/>
    <p:sldLayoutId id="2147483945" r:id="rId8"/>
    <p:sldLayoutId id="2147483946" r:id="rId9"/>
    <p:sldLayoutId id="2147483937" r:id="rId10"/>
    <p:sldLayoutId id="2147483942" r:id="rId11"/>
    <p:sldLayoutId id="2147483943" r:id="rId12"/>
    <p:sldLayoutId id="2147483938" r:id="rId13"/>
    <p:sldLayoutId id="2147483939" r:id="rId14"/>
    <p:sldLayoutId id="2147483918" r:id="rId15"/>
    <p:sldLayoutId id="2147483944" r:id="rId16"/>
    <p:sldLayoutId id="2147483916" r:id="rId17"/>
    <p:sldLayoutId id="2147483917" r:id="rId18"/>
    <p:sldLayoutId id="2147483920" r:id="rId19"/>
    <p:sldLayoutId id="2147483921" r:id="rId20"/>
    <p:sldLayoutId id="2147483922" r:id="rId21"/>
    <p:sldLayoutId id="2147483923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mailto:krookr@chalmers.s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ry.sheeran@chalmers.se" TargetMode="External"/><Relationship Id="rId5" Type="http://schemas.openxmlformats.org/officeDocument/2006/relationships/hyperlink" Target="mailto:joels@chalmers.se" TargetMode="External"/><Relationship Id="rId4" Type="http://schemas.openxmlformats.org/officeDocument/2006/relationships/hyperlink" Target="mailto:sarkara@chalmers.s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463EB0A-3D7C-4AA5-BFA5-8EE5B4BA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51" y="1122363"/>
            <a:ext cx="11034695" cy="3174690"/>
          </a:xfrm>
        </p:spPr>
        <p:txBody>
          <a:bodyPr>
            <a:normAutofit/>
          </a:bodyPr>
          <a:lstStyle/>
          <a:p>
            <a:pPr algn="l"/>
            <a:r>
              <a:rPr lang="en-US" sz="7400" dirty="0"/>
              <a:t>Higher Order Concurrency for Microcontrollers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6DCAC89-5D68-4BB2-9B66-DFA32988E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51" y="4723637"/>
            <a:ext cx="11034695" cy="1481396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Abhi</a:t>
            </a:r>
            <a:r>
              <a:rPr lang="en-US" sz="2800" dirty="0"/>
              <a:t>roop Sarkar</a:t>
            </a:r>
            <a:br>
              <a:rPr lang="en-US" sz="2800" dirty="0"/>
            </a:br>
            <a:r>
              <a:rPr lang="en-US" sz="2800" dirty="0"/>
              <a:t>Chalmers University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45AD00-F967-454D-A4B2-39ABA5C8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9BC5B79-B912-427C-8219-E3E5094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300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416" y="2286818"/>
            <a:ext cx="8136904" cy="1142182"/>
          </a:xfrm>
        </p:spPr>
        <p:txBody>
          <a:bodyPr>
            <a:noAutofit/>
          </a:bodyPr>
          <a:lstStyle/>
          <a:p>
            <a:r>
              <a:rPr lang="en-US" sz="3200" dirty="0"/>
              <a:t>Bytecode-interpreted virtual machine</a:t>
            </a:r>
            <a:br>
              <a:rPr lang="en-US" sz="3200" dirty="0"/>
            </a:br>
            <a:r>
              <a:rPr lang="en-US" sz="3200" dirty="0"/>
              <a:t>    </a:t>
            </a:r>
            <a:r>
              <a:rPr lang="en-US" sz="2800" dirty="0"/>
              <a:t>- Categorical Abstract Machine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4979876" y="134741"/>
            <a:ext cx="277230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accent2"/>
                </a:solidFill>
              </a:rPr>
              <a:t>Sense</a:t>
            </a:r>
            <a:r>
              <a:rPr lang="en-US" dirty="0" err="1"/>
              <a:t>VM</a:t>
            </a:r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692C685-120D-DD48-B2B1-B81D13B25EF2}"/>
              </a:ext>
            </a:extLst>
          </p:cNvPr>
          <p:cNvSpPr txBox="1">
            <a:spLocks/>
          </p:cNvSpPr>
          <p:nvPr/>
        </p:nvSpPr>
        <p:spPr>
          <a:xfrm>
            <a:off x="839416" y="3299903"/>
            <a:ext cx="8136904" cy="1142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Mark &amp; Sweep Garbage Collector*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D08979A-0698-8A44-BD08-538B5FF3A2A3}"/>
              </a:ext>
            </a:extLst>
          </p:cNvPr>
          <p:cNvSpPr txBox="1">
            <a:spLocks/>
          </p:cNvSpPr>
          <p:nvPr/>
        </p:nvSpPr>
        <p:spPr>
          <a:xfrm>
            <a:off x="839416" y="4358725"/>
            <a:ext cx="9505056" cy="1142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Higher-Order Concurrency Model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8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B1D1BA2F-42D6-9C49-991C-FDE37C57D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098242"/>
            <a:ext cx="6992664" cy="24823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2742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838199" y="404664"/>
            <a:ext cx="10226353" cy="81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Non-deterministic choice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B9A73DC-4D25-CF40-8E8B-5083A993D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060848"/>
            <a:ext cx="7994104" cy="29578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93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838199" y="404664"/>
            <a:ext cx="10226353" cy="81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Non-deterministic choice vs Abstraction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66FA0E-447F-3341-81E9-56C7C7375951}"/>
              </a:ext>
            </a:extLst>
          </p:cNvPr>
          <p:cNvCxnSpPr/>
          <p:nvPr/>
        </p:nvCxnSpPr>
        <p:spPr>
          <a:xfrm>
            <a:off x="4583832" y="3068960"/>
            <a:ext cx="2448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4C3EDD-34E2-474B-BE64-7B54D91DC5DB}"/>
              </a:ext>
            </a:extLst>
          </p:cNvPr>
          <p:cNvCxnSpPr>
            <a:cxnSpLocks/>
          </p:cNvCxnSpPr>
          <p:nvPr/>
        </p:nvCxnSpPr>
        <p:spPr>
          <a:xfrm flipH="1">
            <a:off x="4583832" y="3657353"/>
            <a:ext cx="244827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608634-B472-BE4D-97E7-B5F3DBA0A6FE}"/>
              </a:ext>
            </a:extLst>
          </p:cNvPr>
          <p:cNvSpPr txBox="1"/>
          <p:nvPr/>
        </p:nvSpPr>
        <p:spPr>
          <a:xfrm>
            <a:off x="8256240" y="21112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Server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91845-85E2-1649-A076-6CCA61065BE9}"/>
              </a:ext>
            </a:extLst>
          </p:cNvPr>
          <p:cNvSpPr txBox="1"/>
          <p:nvPr/>
        </p:nvSpPr>
        <p:spPr>
          <a:xfrm>
            <a:off x="2011388" y="21112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Client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B78782-29EA-0B4E-979D-88F0CB5FF37C}"/>
              </a:ext>
            </a:extLst>
          </p:cNvPr>
          <p:cNvSpPr txBox="1"/>
          <p:nvPr/>
        </p:nvSpPr>
        <p:spPr>
          <a:xfrm>
            <a:off x="4871864" y="508518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clientCall will block if serviceAvailable returns False</a:t>
            </a:r>
            <a:br>
              <a:rPr lang="en-SE" dirty="0"/>
            </a:br>
            <a:r>
              <a:rPr lang="en-SE" dirty="0"/>
              <a:t>blocking the entire client</a:t>
            </a:r>
          </a:p>
        </p:txBody>
      </p:sp>
      <p:pic>
        <p:nvPicPr>
          <p:cNvPr id="24" name="Picture 2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C608E7B-13D0-AE4D-82B2-DFF3DBF6C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6" y="2637231"/>
            <a:ext cx="3262403" cy="1295505"/>
          </a:xfrm>
          <a:prstGeom prst="rect">
            <a:avLst/>
          </a:prstGeom>
        </p:spPr>
      </p:pic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05C6C6-529C-EB44-B93B-B38B599D9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526992"/>
            <a:ext cx="4967382" cy="174432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92C0F4CE-7259-1F43-86AC-6894EB026DF6}"/>
              </a:ext>
            </a:extLst>
          </p:cNvPr>
          <p:cNvSpPr/>
          <p:nvPr/>
        </p:nvSpPr>
        <p:spPr>
          <a:xfrm>
            <a:off x="848753" y="2420888"/>
            <a:ext cx="3513916" cy="195653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F532D12-DC24-7B4E-9EA6-2558498FDA6B}"/>
              </a:ext>
            </a:extLst>
          </p:cNvPr>
          <p:cNvSpPr/>
          <p:nvPr/>
        </p:nvSpPr>
        <p:spPr>
          <a:xfrm>
            <a:off x="7692096" y="2780927"/>
            <a:ext cx="2196357" cy="45907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614432-95E3-2040-8150-98B36F66901F}"/>
              </a:ext>
            </a:extLst>
          </p:cNvPr>
          <p:cNvSpPr txBox="1"/>
          <p:nvPr/>
        </p:nvSpPr>
        <p:spPr>
          <a:xfrm>
            <a:off x="1255304" y="50851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  <a:r>
              <a:rPr lang="en-SE" dirty="0"/>
              <a:t>e want to “select” on sendMsg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95F7B8A-9BF2-3646-BE61-B47D7D89E9B2}"/>
              </a:ext>
            </a:extLst>
          </p:cNvPr>
          <p:cNvCxnSpPr/>
          <p:nvPr/>
        </p:nvCxnSpPr>
        <p:spPr>
          <a:xfrm flipV="1">
            <a:off x="1703512" y="3573016"/>
            <a:ext cx="576064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9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 animBg="1"/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199456" y="2204864"/>
            <a:ext cx="10405156" cy="2016224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Procedural abstraction and</a:t>
            </a:r>
            <a:r>
              <a:rPr lang="en-US" sz="4000" dirty="0">
                <a:solidFill>
                  <a:schemeClr val="accent2"/>
                </a:solidFill>
              </a:rPr>
              <a:t> non-deterministic choice </a:t>
            </a:r>
            <a:r>
              <a:rPr lang="en-US" sz="4000" dirty="0"/>
              <a:t>are conflicting goals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Calendar&#10;&#10;Description automatically generated with low confidence">
            <a:extLst>
              <a:ext uri="{FF2B5EF4-FFF2-40B4-BE49-F238E27FC236}">
                <a16:creationId xmlns:a16="http://schemas.microsoft.com/office/drawing/2014/main" id="{F840E08D-FDB7-F843-BC1C-2AFFC5EB5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2470150"/>
            <a:ext cx="8851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Event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E5A6C4B-1194-7E47-A20C-B1C11B2DF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35" y="2708920"/>
            <a:ext cx="7108717" cy="1706090"/>
          </a:xfrm>
          <a:prstGeom prst="rect">
            <a:avLst/>
          </a:prstGeom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1CF07D-8B3F-4D32-B059-0039CEA46DB1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DBD6D6-E24C-0343-A31F-F106809F979F}"/>
              </a:ext>
            </a:extLst>
          </p:cNvPr>
          <p:cNvSpPr/>
          <p:nvPr/>
        </p:nvSpPr>
        <p:spPr>
          <a:xfrm>
            <a:off x="7824192" y="2564904"/>
            <a:ext cx="2174573" cy="191764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6E507A-9446-D04E-BAAE-763CFB6940EA}"/>
              </a:ext>
            </a:extLst>
          </p:cNvPr>
          <p:cNvCxnSpPr>
            <a:stCxn id="4" idx="7"/>
          </p:cNvCxnSpPr>
          <p:nvPr/>
        </p:nvCxnSpPr>
        <p:spPr>
          <a:xfrm flipV="1">
            <a:off x="9680306" y="2204864"/>
            <a:ext cx="736174" cy="640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F4B05C-3982-4C4B-B733-E74DD02C4505}"/>
              </a:ext>
            </a:extLst>
          </p:cNvPr>
          <p:cNvSpPr txBox="1"/>
          <p:nvPr/>
        </p:nvSpPr>
        <p:spPr>
          <a:xfrm>
            <a:off x="10416480" y="1895941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000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8214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199456" y="2204864"/>
            <a:ext cx="10405156" cy="201622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Events </a:t>
            </a:r>
            <a:r>
              <a:rPr lang="en-US" sz="4000" dirty="0"/>
              <a:t>are composable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5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07DA4B1-2D57-3C49-A19D-7921165B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3" y="2770093"/>
            <a:ext cx="9412973" cy="1317814"/>
          </a:xfrm>
          <a:prstGeom prst="rect">
            <a:avLst/>
          </a:prstGeom>
          <a:ln>
            <a:noFill/>
          </a:ln>
        </p:spPr>
      </p:pic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2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838199" y="404664"/>
            <a:ext cx="10226353" cy="81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Abstraction + Choice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49CA73-9FA3-FE4A-AD84-68A1CA5F4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38" y="2419593"/>
            <a:ext cx="5136162" cy="201570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66FA0E-447F-3341-81E9-56C7C7375951}"/>
              </a:ext>
            </a:extLst>
          </p:cNvPr>
          <p:cNvCxnSpPr/>
          <p:nvPr/>
        </p:nvCxnSpPr>
        <p:spPr>
          <a:xfrm>
            <a:off x="4583832" y="3068960"/>
            <a:ext cx="2448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4C3EDD-34E2-474B-BE64-7B54D91DC5DB}"/>
              </a:ext>
            </a:extLst>
          </p:cNvPr>
          <p:cNvCxnSpPr>
            <a:cxnSpLocks/>
          </p:cNvCxnSpPr>
          <p:nvPr/>
        </p:nvCxnSpPr>
        <p:spPr>
          <a:xfrm flipH="1">
            <a:off x="4583832" y="3657353"/>
            <a:ext cx="244827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608634-B472-BE4D-97E7-B5F3DBA0A6FE}"/>
              </a:ext>
            </a:extLst>
          </p:cNvPr>
          <p:cNvSpPr txBox="1"/>
          <p:nvPr/>
        </p:nvSpPr>
        <p:spPr>
          <a:xfrm>
            <a:off x="8256240" y="21112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Server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91845-85E2-1649-A076-6CCA61065BE9}"/>
              </a:ext>
            </a:extLst>
          </p:cNvPr>
          <p:cNvSpPr txBox="1"/>
          <p:nvPr/>
        </p:nvSpPr>
        <p:spPr>
          <a:xfrm>
            <a:off x="2011388" y="21112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Client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5E8A245-63A2-9348-8B47-C29C01764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6" y="2630308"/>
            <a:ext cx="3829724" cy="1445720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F61D235-2503-2F48-8FDA-943B3E35C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6" y="4769877"/>
            <a:ext cx="3589412" cy="1425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AE0745-46BB-D445-A449-B280A7BA70BA}"/>
              </a:ext>
            </a:extLst>
          </p:cNvPr>
          <p:cNvSpPr txBox="1"/>
          <p:nvPr/>
        </p:nvSpPr>
        <p:spPr>
          <a:xfrm>
            <a:off x="1775520" y="4293096"/>
            <a:ext cx="53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0693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2F315-BFA7-A243-8FB7-EB1FD090E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467322"/>
            <a:ext cx="10506456" cy="752188"/>
          </a:xfrm>
        </p:spPr>
        <p:txBody>
          <a:bodyPr>
            <a:normAutofit/>
          </a:bodyPr>
          <a:lstStyle/>
          <a:p>
            <a:r>
              <a:rPr lang="en-SE" dirty="0"/>
              <a:t>Bo Joel Svensson, Robert Krook, Mary Sheeran</a:t>
            </a:r>
            <a:br>
              <a:rPr lang="en-SE" dirty="0"/>
            </a:br>
            <a:r>
              <a:rPr lang="en-SE" dirty="0"/>
              <a:t>Chalmers University</a:t>
            </a:r>
          </a:p>
        </p:txBody>
      </p:sp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1115548-A4FA-9B4D-81F8-A8BE3E815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r="2" b="2"/>
          <a:stretch/>
        </p:blipFill>
        <p:spPr>
          <a:xfrm>
            <a:off x="8107381" y="1586544"/>
            <a:ext cx="2125803" cy="2132782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601817C-8C0D-3C4A-89E0-809D5C0C4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r="1" b="1"/>
          <a:stretch/>
        </p:blipFill>
        <p:spPr>
          <a:xfrm>
            <a:off x="1881965" y="1586543"/>
            <a:ext cx="2125803" cy="2149515"/>
          </a:xfrm>
          <a:prstGeom prst="rect">
            <a:avLst/>
          </a:prstGeom>
        </p:spPr>
      </p:pic>
      <p:pic>
        <p:nvPicPr>
          <p:cNvPr id="13" name="Picture 12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95256F48-4190-8D4D-8950-AFE512DF00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4" b="-4"/>
          <a:stretch/>
        </p:blipFill>
        <p:spPr>
          <a:xfrm>
            <a:off x="5006021" y="1586543"/>
            <a:ext cx="2179958" cy="2132782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61206844-8F77-6948-ABB3-5BDAAA90F065}"/>
              </a:ext>
            </a:extLst>
          </p:cNvPr>
          <p:cNvSpPr txBox="1">
            <a:spLocks/>
          </p:cNvSpPr>
          <p:nvPr/>
        </p:nvSpPr>
        <p:spPr>
          <a:xfrm>
            <a:off x="623392" y="460357"/>
            <a:ext cx="10506456" cy="75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My co-authors</a:t>
            </a:r>
          </a:p>
        </p:txBody>
      </p:sp>
    </p:spTree>
    <p:extLst>
      <p:ext uri="{BB962C8B-B14F-4D97-AF65-F5344CB8AC3E}">
        <p14:creationId xmlns:p14="http://schemas.microsoft.com/office/powerpoint/2010/main" val="1329200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Higher-Order Concurrency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2A2FDF5-B3A1-E949-9EEC-547AC218B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97" y="1675227"/>
            <a:ext cx="7576205" cy="43941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54398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30CFAB-A55C-624A-AD29-30385B93CE91}"/>
              </a:ext>
            </a:extLst>
          </p:cNvPr>
          <p:cNvSpPr/>
          <p:nvPr/>
        </p:nvSpPr>
        <p:spPr>
          <a:xfrm>
            <a:off x="3451714" y="1547791"/>
            <a:ext cx="4302478" cy="37624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6B25F-7AFD-BB4A-887F-418C00361BAA}"/>
              </a:ext>
            </a:extLst>
          </p:cNvPr>
          <p:cNvSpPr txBox="1"/>
          <p:nvPr/>
        </p:nvSpPr>
        <p:spPr>
          <a:xfrm>
            <a:off x="4636349" y="3013501"/>
            <a:ext cx="193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/>
              <a:t>Higher-Order Concurrency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B351-0CFA-614B-9E0E-13D7FF379D09}"/>
              </a:ext>
            </a:extLst>
          </p:cNvPr>
          <p:cNvSpPr/>
          <p:nvPr/>
        </p:nvSpPr>
        <p:spPr>
          <a:xfrm>
            <a:off x="2806968" y="1124744"/>
            <a:ext cx="5593288" cy="46085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1" name="Graphic 10" descr="Angry face outline outline">
            <a:extLst>
              <a:ext uri="{FF2B5EF4-FFF2-40B4-BE49-F238E27FC236}">
                <a16:creationId xmlns:a16="http://schemas.microsoft.com/office/drawing/2014/main" id="{61F7903C-3ED9-A549-813D-197FCCAF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8568" y="1754659"/>
            <a:ext cx="792088" cy="79208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8D5F49-45A3-1A4C-903E-6EAEEAB709B1}"/>
              </a:ext>
            </a:extLst>
          </p:cNvPr>
          <p:cNvCxnSpPr>
            <a:cxnSpLocks/>
          </p:cNvCxnSpPr>
          <p:nvPr/>
        </p:nvCxnSpPr>
        <p:spPr>
          <a:xfrm flipH="1">
            <a:off x="8090452" y="2493478"/>
            <a:ext cx="954550" cy="594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B39FFA6-1379-1A41-B754-C9C64983AEF1}"/>
              </a:ext>
            </a:extLst>
          </p:cNvPr>
          <p:cNvSpPr/>
          <p:nvPr/>
        </p:nvSpPr>
        <p:spPr>
          <a:xfrm>
            <a:off x="9048327" y="1754814"/>
            <a:ext cx="1800201" cy="7386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BA200-6980-7D4C-87DA-1E9567D20B5A}"/>
              </a:ext>
            </a:extLst>
          </p:cNvPr>
          <p:cNvSpPr txBox="1"/>
          <p:nvPr/>
        </p:nvSpPr>
        <p:spPr>
          <a:xfrm>
            <a:off x="9096186" y="1962031"/>
            <a:ext cx="160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Drivers and I/O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671FCF-962C-754E-BDD9-928AD82D2134}"/>
              </a:ext>
            </a:extLst>
          </p:cNvPr>
          <p:cNvSpPr/>
          <p:nvPr/>
        </p:nvSpPr>
        <p:spPr>
          <a:xfrm>
            <a:off x="9332590" y="2597980"/>
            <a:ext cx="1245919" cy="1100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1BD94-148E-964E-BF43-59E4DB1C00C6}"/>
              </a:ext>
            </a:extLst>
          </p:cNvPr>
          <p:cNvSpPr txBox="1"/>
          <p:nvPr/>
        </p:nvSpPr>
        <p:spPr>
          <a:xfrm>
            <a:off x="9332590" y="2761882"/>
            <a:ext cx="12459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400" dirty="0"/>
              <a:t>Queues,</a:t>
            </a:r>
            <a:br>
              <a:rPr lang="en-SE" sz="1400" dirty="0"/>
            </a:br>
            <a:r>
              <a:rPr lang="en-SE" sz="1400" dirty="0"/>
              <a:t>Buffers,</a:t>
            </a:r>
            <a:br>
              <a:rPr lang="en-SE" sz="1400" dirty="0"/>
            </a:br>
            <a:r>
              <a:rPr lang="en-SE" sz="1400" dirty="0"/>
              <a:t>Backpressure..</a:t>
            </a:r>
          </a:p>
        </p:txBody>
      </p:sp>
    </p:spTree>
    <p:extLst>
      <p:ext uri="{BB962C8B-B14F-4D97-AF65-F5344CB8AC3E}">
        <p14:creationId xmlns:p14="http://schemas.microsoft.com/office/powerpoint/2010/main" val="320883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D3643E1-6C7B-2443-B37C-90E415202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57" y="2608339"/>
            <a:ext cx="10421085" cy="1641322"/>
          </a:xfrm>
          <a:prstGeom prst="rect">
            <a:avLst/>
          </a:prstGeom>
          <a:ln>
            <a:noFill/>
          </a:ln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B1C7E52-EAD4-9149-813F-EB76DDBC57FD}"/>
              </a:ext>
            </a:extLst>
          </p:cNvPr>
          <p:cNvSpPr/>
          <p:nvPr/>
        </p:nvSpPr>
        <p:spPr>
          <a:xfrm>
            <a:off x="172543" y="3573016"/>
            <a:ext cx="720080" cy="3600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60620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6B25F-7AFD-BB4A-887F-418C00361BAA}"/>
              </a:ext>
            </a:extLst>
          </p:cNvPr>
          <p:cNvSpPr txBox="1"/>
          <p:nvPr/>
        </p:nvSpPr>
        <p:spPr>
          <a:xfrm>
            <a:off x="4636349" y="3013501"/>
            <a:ext cx="193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/>
              <a:t>Higher-Order Concurrency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B351-0CFA-614B-9E0E-13D7FF379D09}"/>
              </a:ext>
            </a:extLst>
          </p:cNvPr>
          <p:cNvSpPr/>
          <p:nvPr/>
        </p:nvSpPr>
        <p:spPr>
          <a:xfrm>
            <a:off x="2806968" y="1124744"/>
            <a:ext cx="5593288" cy="46085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8D5F49-45A3-1A4C-903E-6EAEEAB709B1}"/>
              </a:ext>
            </a:extLst>
          </p:cNvPr>
          <p:cNvCxnSpPr>
            <a:cxnSpLocks/>
          </p:cNvCxnSpPr>
          <p:nvPr/>
        </p:nvCxnSpPr>
        <p:spPr>
          <a:xfrm flipH="1">
            <a:off x="8090452" y="2493478"/>
            <a:ext cx="954550" cy="594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B39FFA6-1379-1A41-B754-C9C64983AEF1}"/>
              </a:ext>
            </a:extLst>
          </p:cNvPr>
          <p:cNvSpPr/>
          <p:nvPr/>
        </p:nvSpPr>
        <p:spPr>
          <a:xfrm>
            <a:off x="9048327" y="1754814"/>
            <a:ext cx="1800201" cy="7386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BA200-6980-7D4C-87DA-1E9567D20B5A}"/>
              </a:ext>
            </a:extLst>
          </p:cNvPr>
          <p:cNvSpPr txBox="1"/>
          <p:nvPr/>
        </p:nvSpPr>
        <p:spPr>
          <a:xfrm>
            <a:off x="9096186" y="1962031"/>
            <a:ext cx="160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Drivers and I/O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671FCF-962C-754E-BDD9-928AD82D2134}"/>
              </a:ext>
            </a:extLst>
          </p:cNvPr>
          <p:cNvSpPr/>
          <p:nvPr/>
        </p:nvSpPr>
        <p:spPr>
          <a:xfrm>
            <a:off x="9332590" y="2597980"/>
            <a:ext cx="1245919" cy="1100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1BD94-148E-964E-BF43-59E4DB1C00C6}"/>
              </a:ext>
            </a:extLst>
          </p:cNvPr>
          <p:cNvSpPr txBox="1"/>
          <p:nvPr/>
        </p:nvSpPr>
        <p:spPr>
          <a:xfrm>
            <a:off x="9332590" y="2761882"/>
            <a:ext cx="12459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400" dirty="0"/>
              <a:t>Queues,</a:t>
            </a:r>
            <a:br>
              <a:rPr lang="en-SE" sz="1400" dirty="0"/>
            </a:br>
            <a:r>
              <a:rPr lang="en-SE" sz="1400" dirty="0"/>
              <a:t>Buffers,</a:t>
            </a:r>
            <a:br>
              <a:rPr lang="en-SE" sz="1400" dirty="0"/>
            </a:br>
            <a:r>
              <a:rPr lang="en-SE" sz="1400" dirty="0"/>
              <a:t>Backpressure..</a:t>
            </a:r>
          </a:p>
        </p:txBody>
      </p:sp>
      <p:pic>
        <p:nvPicPr>
          <p:cNvPr id="7" name="Graphic 6" descr="Smiling with hearts face outline outline">
            <a:extLst>
              <a:ext uri="{FF2B5EF4-FFF2-40B4-BE49-F238E27FC236}">
                <a16:creationId xmlns:a16="http://schemas.microsoft.com/office/drawing/2014/main" id="{0180DE05-DE2D-1948-AA12-1F8320DA7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6101" y="29717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94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Higher-Order Concurrency in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SenseVM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3F8F35A-8633-3746-AE75-8BF19331B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12" y="1675227"/>
            <a:ext cx="9500975" cy="43941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6C5D760-EA7D-024B-B4EB-45A6AEC822EA}"/>
              </a:ext>
            </a:extLst>
          </p:cNvPr>
          <p:cNvSpPr/>
          <p:nvPr/>
        </p:nvSpPr>
        <p:spPr>
          <a:xfrm>
            <a:off x="625432" y="5373216"/>
            <a:ext cx="720080" cy="3600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47710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63352" y="2204864"/>
            <a:ext cx="11737304" cy="201622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Button-Blinky </a:t>
            </a:r>
            <a:r>
              <a:rPr lang="en-US" sz="4000" dirty="0"/>
              <a:t>Blink an LED when a button is pressed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2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0732AB0-9715-924B-A94E-4B4BE251E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0"/>
            <a:ext cx="3049420" cy="68526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03558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Button-Blinky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080CBD-B6B7-4242-844A-7CB78B5B7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2" y="858525"/>
            <a:ext cx="7043115" cy="521190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8778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button_blinky2-2021-09-27_11.46.41.mp4" descr="button_blinky2-2021-09-27_11.46.41.mp4">
            <a:hlinkClick r:id="" action="ppaction://media"/>
            <a:extLst>
              <a:ext uri="{FF2B5EF4-FFF2-40B4-BE49-F238E27FC236}">
                <a16:creationId xmlns:a16="http://schemas.microsoft.com/office/drawing/2014/main" id="{F77006CC-A471-1A4C-8825-7F2087C54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613" y="0"/>
            <a:ext cx="1102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40C14F8A-8B99-1744-84BE-B3147106D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7" y="457200"/>
            <a:ext cx="10905685" cy="5943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100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023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STM32F767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519936" y="2060848"/>
            <a:ext cx="5689848" cy="4116115"/>
          </a:xfrm>
        </p:spPr>
        <p:txBody>
          <a:bodyPr>
            <a:normAutofit/>
          </a:bodyPr>
          <a:lstStyle/>
          <a:p>
            <a:pPr marL="569913" indent="-569913">
              <a:lnSpc>
                <a:spcPct val="100000"/>
              </a:lnSpc>
            </a:pPr>
            <a:r>
              <a:rPr lang="en-US" sz="1800" dirty="0">
                <a:solidFill>
                  <a:schemeClr val="accent4"/>
                </a:solidFill>
              </a:rPr>
              <a:t>STM32 </a:t>
            </a:r>
            <a:r>
              <a:rPr lang="en-US" sz="1800" dirty="0"/>
              <a:t>microcontroller</a:t>
            </a:r>
          </a:p>
          <a:p>
            <a:pPr marL="569913" indent="-569913">
              <a:lnSpc>
                <a:spcPct val="100000"/>
              </a:lnSpc>
            </a:pPr>
            <a:r>
              <a:rPr lang="en-US" sz="1800" dirty="0">
                <a:solidFill>
                  <a:schemeClr val="accent4"/>
                </a:solidFill>
              </a:rPr>
              <a:t>ARM Cortex-M7</a:t>
            </a:r>
            <a:r>
              <a:rPr lang="en-US" sz="1800" dirty="0"/>
              <a:t> 216 MHz clock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4"/>
                </a:solidFill>
              </a:rPr>
              <a:t>512KB</a:t>
            </a:r>
            <a:r>
              <a:rPr lang="en-US" sz="1800" dirty="0"/>
              <a:t> RAM</a:t>
            </a:r>
          </a:p>
          <a:p>
            <a:pPr marL="569913" indent="-569913">
              <a:lnSpc>
                <a:spcPct val="100000"/>
              </a:lnSpc>
            </a:pPr>
            <a:r>
              <a:rPr lang="en-US" sz="1800" dirty="0">
                <a:solidFill>
                  <a:schemeClr val="accent4"/>
                </a:solidFill>
              </a:rPr>
              <a:t>2 MB</a:t>
            </a:r>
            <a:r>
              <a:rPr lang="en-US" sz="1800" dirty="0"/>
              <a:t> of flash memory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4"/>
                </a:solidFill>
              </a:rPr>
              <a:t>1$-50$</a:t>
            </a:r>
            <a:r>
              <a:rPr lang="en-US" sz="1800" dirty="0"/>
              <a:t> price range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4"/>
                </a:solidFill>
              </a:rPr>
              <a:t>Ethernet,</a:t>
            </a:r>
            <a:r>
              <a:rPr lang="en-US" sz="1800" dirty="0"/>
              <a:t> Board Expansion Connectors</a:t>
            </a:r>
          </a:p>
          <a:p>
            <a:pPr marL="569913" indent="-569913">
              <a:lnSpc>
                <a:spcPct val="100000"/>
              </a:lnSpc>
            </a:pPr>
            <a:r>
              <a:rPr lang="en-US" sz="1800" dirty="0"/>
              <a:t>Less sophisticated than a System-on-a-chip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DA9C29-F881-A04D-9E32-9DEEE778AD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12" name="Picture 11" descr="A motherboard with a motherboard&#10;&#10;Description automatically generated with low confidence">
            <a:extLst>
              <a:ext uri="{FF2B5EF4-FFF2-40B4-BE49-F238E27FC236}">
                <a16:creationId xmlns:a16="http://schemas.microsoft.com/office/drawing/2014/main" id="{9526D8B5-98CB-A846-AC26-48994469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700808"/>
            <a:ext cx="4581128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450B9F5-97A6-D242-9E9B-7BAC0905A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2595411"/>
            <a:ext cx="5129784" cy="16671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927B6B9-74D5-ED49-96F5-EAF1C495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691593"/>
            <a:ext cx="5129784" cy="14748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0052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6D2CDFD8-F6EC-1848-8F95-E051B01C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84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753A4DF-B104-1545-9E79-4463BD0C7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06450"/>
            <a:ext cx="11785600" cy="5245100"/>
          </a:xfrm>
          <a:prstGeom prst="rect">
            <a:avLst/>
          </a:prstGeom>
        </p:spPr>
      </p:pic>
      <p:sp>
        <p:nvSpPr>
          <p:cNvPr id="24" name="Title 17">
            <a:extLst>
              <a:ext uri="{FF2B5EF4-FFF2-40B4-BE49-F238E27FC236}">
                <a16:creationId xmlns:a16="http://schemas.microsoft.com/office/drawing/2014/main" id="{11466314-15BD-2B4A-8799-A7CB1467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4" y="231137"/>
            <a:ext cx="10405156" cy="84582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43145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7">
            <a:extLst>
              <a:ext uri="{FF2B5EF4-FFF2-40B4-BE49-F238E27FC236}">
                <a16:creationId xmlns:a16="http://schemas.microsoft.com/office/drawing/2014/main" id="{11466314-15BD-2B4A-8799-A7CB1467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Low-level Bridge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7544DEC-6559-E04D-A329-A5D97C91B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927606"/>
            <a:ext cx="6780700" cy="30004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2241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itle 17">
            <a:extLst>
              <a:ext uri="{FF2B5EF4-FFF2-40B4-BE49-F238E27FC236}">
                <a16:creationId xmlns:a16="http://schemas.microsoft.com/office/drawing/2014/main" id="{11466314-15BD-2B4A-8799-A7CB1467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Currently supported drivers (nRF52, STM32)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768D4C9C-88D1-7F40-A5D0-2D08F5978DFE}"/>
              </a:ext>
            </a:extLst>
          </p:cNvPr>
          <p:cNvSpPr txBox="1"/>
          <p:nvPr/>
        </p:nvSpPr>
        <p:spPr>
          <a:xfrm>
            <a:off x="1367624" y="2490436"/>
            <a:ext cx="9708995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LED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DAC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Button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I2C sensor (light)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SPI sensor (humidity, temperature, pressure)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drivers in the future..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000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2381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D0F928C-FB19-E943-814B-6A593081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832" y="27422"/>
            <a:ext cx="3222315" cy="201622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Future </a:t>
            </a:r>
            <a:r>
              <a:rPr lang="en-US" dirty="0"/>
              <a:t>Work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94ED0A1-2574-4148-827A-68EC105CE242}"/>
              </a:ext>
            </a:extLst>
          </p:cNvPr>
          <p:cNvSpPr txBox="1">
            <a:spLocks/>
          </p:cNvSpPr>
          <p:nvPr/>
        </p:nvSpPr>
        <p:spPr>
          <a:xfrm>
            <a:off x="2960625" y="3429000"/>
            <a:ext cx="6552728" cy="1142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Real-Time Higher-Order Concurrency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Memory Management alternatives</a:t>
            </a:r>
          </a:p>
          <a:p>
            <a:r>
              <a:rPr lang="en-US" sz="3200" dirty="0"/>
              <a:t>	- Regions</a:t>
            </a:r>
            <a:br>
              <a:rPr lang="en-US" sz="3200" dirty="0"/>
            </a:br>
            <a:r>
              <a:rPr lang="en-US" sz="3200" dirty="0"/>
              <a:t>	- Reference Counting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Security</a:t>
            </a:r>
            <a:br>
              <a:rPr lang="en-US" sz="3200" dirty="0"/>
            </a:br>
            <a:r>
              <a:rPr lang="en-US" sz="3200" dirty="0"/>
              <a:t>	- Capability based privileges</a:t>
            </a:r>
            <a:br>
              <a:rPr lang="en-US" sz="3200" dirty="0"/>
            </a:br>
            <a:r>
              <a:rPr lang="en-US" sz="3200" dirty="0"/>
              <a:t>	- Sandboxing/Containers </a:t>
            </a:r>
            <a:endParaRPr lang="en-US" sz="3200" dirty="0">
              <a:solidFill>
                <a:schemeClr val="accent2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9540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4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14F9A-57FC-47D3-A196-531173E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833"/>
            <a:ext cx="4215063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3636CBB-4BF8-2847-B331-9F47A0A08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55" y="553686"/>
            <a:ext cx="9875259" cy="246881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F4BF5-C4B4-CB4A-AC78-1EC022FE9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0779" y="3884452"/>
            <a:ext cx="5723021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Contact: </a:t>
            </a:r>
            <a:r>
              <a:rPr lang="en-US" sz="2000" dirty="0">
                <a:solidFill>
                  <a:schemeClr val="tx1"/>
                </a:solidFill>
                <a:hlinkClick r:id="rId4"/>
              </a:rPr>
              <a:t>sarkara@chalmers.se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           </a:t>
            </a:r>
            <a:r>
              <a:rPr lang="en-US" sz="2000" dirty="0">
                <a:solidFill>
                  <a:schemeClr val="tx1"/>
                </a:solidFill>
                <a:hlinkClick r:id="rId5"/>
              </a:rPr>
              <a:t>joels@chalmers.se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           </a:t>
            </a:r>
            <a:r>
              <a:rPr lang="en-US" sz="2000" dirty="0">
                <a:solidFill>
                  <a:schemeClr val="tx1"/>
                </a:solidFill>
                <a:hlinkClick r:id="rId6"/>
              </a:rPr>
              <a:t>mary.sheeran@chalmers.se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           </a:t>
            </a:r>
            <a:r>
              <a:rPr lang="en-US" sz="2000" dirty="0">
                <a:solidFill>
                  <a:schemeClr val="tx1"/>
                </a:solidFill>
                <a:hlinkClick r:id="rId7"/>
              </a:rPr>
              <a:t>krookr@chalmers.se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E9D0F3-9133-42C7-9A2F-EE6DD2CB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325CB3F-26C9-44D7-A7CB-40F86C5CE4B1}" type="slidenum">
              <a:rPr lang="en-US" sz="100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36</a:t>
            </a:fld>
            <a:endParaRPr lang="en-US" sz="10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4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675620" y="721383"/>
            <a:ext cx="6840760" cy="93610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Polling based synchronous </a:t>
            </a:r>
            <a:r>
              <a:rPr lang="en-US" sz="4000" dirty="0"/>
              <a:t>APIs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A04409-0FAC-B648-A7FF-B7175790C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24" y="2348880"/>
            <a:ext cx="7464152" cy="26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71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573270" y="764704"/>
            <a:ext cx="7380820" cy="93610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Callback based asynchronous </a:t>
            </a:r>
            <a:r>
              <a:rPr lang="en-US" sz="4000" dirty="0"/>
              <a:t>APIs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2DE46-8904-7F4F-AFDE-62C09A1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916832"/>
            <a:ext cx="9696400" cy="36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894475" y="764704"/>
            <a:ext cx="6403050" cy="93610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Direct Memory Access </a:t>
            </a:r>
            <a:r>
              <a:rPr lang="en-US" sz="4000" dirty="0"/>
              <a:t>(DMA)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34AFE8C-85AE-6D41-9F03-996680D9B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69" y="1795745"/>
            <a:ext cx="4342661" cy="44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927040" y="-228785"/>
            <a:ext cx="6337920" cy="177376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Callback-</a:t>
            </a:r>
            <a:r>
              <a:rPr lang="en-US" sz="4000" dirty="0"/>
              <a:t>based programming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3196546-4AA1-A64C-A1BA-260197050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66944"/>
            <a:ext cx="4320480" cy="581643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E244875-A067-2D46-9862-C4088DA9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2816"/>
            <a:ext cx="5760640" cy="35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0" y="2204864"/>
            <a:ext cx="12385376" cy="2016224"/>
          </a:xfrm>
        </p:spPr>
        <p:txBody>
          <a:bodyPr>
            <a:noAutofit/>
          </a:bodyPr>
          <a:lstStyle/>
          <a:p>
            <a:r>
              <a:rPr lang="en-US" sz="3600" dirty="0"/>
              <a:t>Asynchronous callback-based APIs </a:t>
            </a:r>
            <a:r>
              <a:rPr lang="en-US" sz="3600" dirty="0">
                <a:solidFill>
                  <a:schemeClr val="accent2"/>
                </a:solidFill>
              </a:rPr>
              <a:t>break </a:t>
            </a:r>
            <a:r>
              <a:rPr lang="en-US" sz="3600" dirty="0"/>
              <a:t>the linear control flow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0128" y="3314047"/>
            <a:ext cx="8136904" cy="114218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Concurrent </a:t>
            </a:r>
            <a:r>
              <a:rPr lang="en-US" sz="3200" dirty="0"/>
              <a:t>– multitude of peripherals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A59A762-E276-774B-979E-C148A24217F2}"/>
              </a:ext>
            </a:extLst>
          </p:cNvPr>
          <p:cNvSpPr txBox="1">
            <a:spLocks/>
          </p:cNvSpPr>
          <p:nvPr/>
        </p:nvSpPr>
        <p:spPr>
          <a:xfrm>
            <a:off x="3359696" y="44624"/>
            <a:ext cx="511256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/>
                </a:solidFill>
              </a:rPr>
              <a:t>Microcontroller </a:t>
            </a:r>
            <a:r>
              <a:rPr lang="en-US" sz="3600" dirty="0"/>
              <a:t>programs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692C685-120D-DD48-B2B1-B81D13B25EF2}"/>
              </a:ext>
            </a:extLst>
          </p:cNvPr>
          <p:cNvSpPr txBox="1">
            <a:spLocks/>
          </p:cNvSpPr>
          <p:nvPr/>
        </p:nvSpPr>
        <p:spPr>
          <a:xfrm>
            <a:off x="800840" y="2272006"/>
            <a:ext cx="8136904" cy="1142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</a:rPr>
              <a:t>I/O centric </a:t>
            </a:r>
            <a:r>
              <a:rPr lang="en-US" sz="3200" dirty="0"/>
              <a:t>– leading to asynchrony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D08979A-0698-8A44-BD08-538B5FF3A2A3}"/>
              </a:ext>
            </a:extLst>
          </p:cNvPr>
          <p:cNvSpPr txBox="1">
            <a:spLocks/>
          </p:cNvSpPr>
          <p:nvPr/>
        </p:nvSpPr>
        <p:spPr>
          <a:xfrm>
            <a:off x="839416" y="4358725"/>
            <a:ext cx="9505056" cy="1142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</a:rPr>
              <a:t>Timing aware </a:t>
            </a:r>
            <a:r>
              <a:rPr lang="en-US" sz="3200" dirty="0"/>
              <a:t>– related to critical real-time apps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5F5DB0D-BEEF-3E4B-AFEB-8668A4E17D7F}"/>
              </a:ext>
            </a:extLst>
          </p:cNvPr>
          <p:cNvCxnSpPr>
            <a:cxnSpLocks/>
          </p:cNvCxnSpPr>
          <p:nvPr/>
        </p:nvCxnSpPr>
        <p:spPr>
          <a:xfrm flipH="1" flipV="1">
            <a:off x="7104112" y="2886865"/>
            <a:ext cx="2016224" cy="542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83EE48-F185-8647-9DAD-BD1A8F42C3B5}"/>
              </a:ext>
            </a:extLst>
          </p:cNvPr>
          <p:cNvCxnSpPr>
            <a:cxnSpLocks/>
          </p:cNvCxnSpPr>
          <p:nvPr/>
        </p:nvCxnSpPr>
        <p:spPr>
          <a:xfrm flipH="1">
            <a:off x="7320136" y="3429000"/>
            <a:ext cx="180020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7">
            <a:extLst>
              <a:ext uri="{FF2B5EF4-FFF2-40B4-BE49-F238E27FC236}">
                <a16:creationId xmlns:a16="http://schemas.microsoft.com/office/drawing/2014/main" id="{2C3FAF34-E7E2-B049-9323-AB89E1A44ABB}"/>
              </a:ext>
            </a:extLst>
          </p:cNvPr>
          <p:cNvSpPr txBox="1">
            <a:spLocks/>
          </p:cNvSpPr>
          <p:nvPr/>
        </p:nvSpPr>
        <p:spPr>
          <a:xfrm>
            <a:off x="9139624" y="2528900"/>
            <a:ext cx="223224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2"/>
                </a:solidFill>
              </a:rPr>
              <a:t>Sense</a:t>
            </a:r>
            <a:r>
              <a:rPr lang="en-US" sz="3600" dirty="0" err="1"/>
              <a:t>VM</a:t>
            </a:r>
            <a:br>
              <a:rPr lang="en-US" sz="3600" dirty="0"/>
            </a:br>
            <a:r>
              <a:rPr lang="en-US" sz="2400" dirty="0"/>
              <a:t>(MPLR ‘21)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E237AD2-13CD-7D4B-81F3-45CE574859CD}"/>
              </a:ext>
            </a:extLst>
          </p:cNvPr>
          <p:cNvSpPr/>
          <p:nvPr/>
        </p:nvSpPr>
        <p:spPr>
          <a:xfrm rot="10800000">
            <a:off x="9115763" y="4799217"/>
            <a:ext cx="452808" cy="26119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itle 17">
            <a:extLst>
              <a:ext uri="{FF2B5EF4-FFF2-40B4-BE49-F238E27FC236}">
                <a16:creationId xmlns:a16="http://schemas.microsoft.com/office/drawing/2014/main" id="{2A3315A9-4C61-9844-A1AE-3B34344FB12A}"/>
              </a:ext>
            </a:extLst>
          </p:cNvPr>
          <p:cNvSpPr txBox="1">
            <a:spLocks/>
          </p:cNvSpPr>
          <p:nvPr/>
        </p:nvSpPr>
        <p:spPr>
          <a:xfrm>
            <a:off x="9562002" y="4029716"/>
            <a:ext cx="223224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/>
              <a:t>(ongoing work)</a:t>
            </a:r>
          </a:p>
        </p:txBody>
      </p:sp>
    </p:spTree>
    <p:extLst>
      <p:ext uri="{BB962C8B-B14F-4D97-AF65-F5344CB8AC3E}">
        <p14:creationId xmlns:p14="http://schemas.microsoft.com/office/powerpoint/2010/main" val="23415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Custom Design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7785</TotalTime>
  <Words>784</Words>
  <Application>Microsoft Macintosh PowerPoint</Application>
  <PresentationFormat>Widescreen</PresentationFormat>
  <Paragraphs>170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Gill Sans</vt:lpstr>
      <vt:lpstr>Open Sans</vt:lpstr>
      <vt:lpstr>Custom Design</vt:lpstr>
      <vt:lpstr>Showeet theme</vt:lpstr>
      <vt:lpstr>showeet</vt:lpstr>
      <vt:lpstr>Higher Order Concurrency for Microcontrollers</vt:lpstr>
      <vt:lpstr>PowerPoint Presentation</vt:lpstr>
      <vt:lpstr>STM32F767</vt:lpstr>
      <vt:lpstr>Polling based synchronous APIs</vt:lpstr>
      <vt:lpstr>Callback based asynchronous APIs</vt:lpstr>
      <vt:lpstr>Direct Memory Access (DMA)</vt:lpstr>
      <vt:lpstr>Callback-based programming</vt:lpstr>
      <vt:lpstr>Asynchronous callback-based APIs break the linear control flow</vt:lpstr>
      <vt:lpstr>Concurrent – multitude of peripherals</vt:lpstr>
      <vt:lpstr>Bytecode-interpreted virtual machine     - Categorical Abstract Machine</vt:lpstr>
      <vt:lpstr>PowerPoint Presentation</vt:lpstr>
      <vt:lpstr>PowerPoint Presentation</vt:lpstr>
      <vt:lpstr>PowerPoint Presentation</vt:lpstr>
      <vt:lpstr>Procedural abstraction and non-deterministic choice are conflicting goals</vt:lpstr>
      <vt:lpstr>PowerPoint Presentation</vt:lpstr>
      <vt:lpstr>Event</vt:lpstr>
      <vt:lpstr>Events are composable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Button-Blinky Blink an LED when a button is pressed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Low-level Bridge</vt:lpstr>
      <vt:lpstr>Currently supported drivers (nRF52, STM32)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Structuring Asynchrony</dc:title>
  <dc:creator>Abhiroop Sarkar</dc:creator>
  <cp:lastModifiedBy>Abhiroop Sarkar</cp:lastModifiedBy>
  <cp:revision>48</cp:revision>
  <dcterms:created xsi:type="dcterms:W3CDTF">2021-01-11T10:48:39Z</dcterms:created>
  <dcterms:modified xsi:type="dcterms:W3CDTF">2021-09-29T07:25:34Z</dcterms:modified>
</cp:coreProperties>
</file>