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698" r:id="rId2"/>
    <p:sldMasterId id="2147483753" r:id="rId3"/>
  </p:sldMasterIdLst>
  <p:notesMasterIdLst>
    <p:notesMasterId r:id="rId41"/>
  </p:notesMasterIdLst>
  <p:handoutMasterIdLst>
    <p:handoutMasterId r:id="rId42"/>
  </p:handoutMasterIdLst>
  <p:sldIdLst>
    <p:sldId id="866" r:id="rId4"/>
    <p:sldId id="895" r:id="rId5"/>
    <p:sldId id="877" r:id="rId6"/>
    <p:sldId id="882" r:id="rId7"/>
    <p:sldId id="873" r:id="rId8"/>
    <p:sldId id="870" r:id="rId9"/>
    <p:sldId id="902" r:id="rId10"/>
    <p:sldId id="879" r:id="rId11"/>
    <p:sldId id="905" r:id="rId12"/>
    <p:sldId id="907" r:id="rId13"/>
    <p:sldId id="903" r:id="rId14"/>
    <p:sldId id="899" r:id="rId15"/>
    <p:sldId id="911" r:id="rId16"/>
    <p:sldId id="904" r:id="rId17"/>
    <p:sldId id="914" r:id="rId18"/>
    <p:sldId id="915" r:id="rId19"/>
    <p:sldId id="901" r:id="rId20"/>
    <p:sldId id="917" r:id="rId21"/>
    <p:sldId id="916" r:id="rId22"/>
    <p:sldId id="918" r:id="rId23"/>
    <p:sldId id="919" r:id="rId24"/>
    <p:sldId id="920" r:id="rId25"/>
    <p:sldId id="921" r:id="rId26"/>
    <p:sldId id="922" r:id="rId27"/>
    <p:sldId id="923" r:id="rId28"/>
    <p:sldId id="934" r:id="rId29"/>
    <p:sldId id="924" r:id="rId30"/>
    <p:sldId id="925" r:id="rId31"/>
    <p:sldId id="926" r:id="rId32"/>
    <p:sldId id="927" r:id="rId33"/>
    <p:sldId id="928" r:id="rId34"/>
    <p:sldId id="929" r:id="rId35"/>
    <p:sldId id="930" r:id="rId36"/>
    <p:sldId id="931" r:id="rId37"/>
    <p:sldId id="932" r:id="rId38"/>
    <p:sldId id="933" r:id="rId39"/>
    <p:sldId id="894" r:id="rId40"/>
  </p:sldIdLst>
  <p:sldSz cx="12192000" cy="6858000"/>
  <p:notesSz cx="6858000" cy="91440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D34E524A-D6EF-4CBC-A13A-51C3740B0549}">
          <p14:sldIdLst>
            <p14:sldId id="866"/>
            <p14:sldId id="895"/>
            <p14:sldId id="877"/>
            <p14:sldId id="882"/>
            <p14:sldId id="873"/>
            <p14:sldId id="870"/>
            <p14:sldId id="902"/>
            <p14:sldId id="879"/>
            <p14:sldId id="905"/>
            <p14:sldId id="907"/>
            <p14:sldId id="903"/>
            <p14:sldId id="899"/>
            <p14:sldId id="911"/>
            <p14:sldId id="904"/>
            <p14:sldId id="914"/>
            <p14:sldId id="915"/>
            <p14:sldId id="901"/>
            <p14:sldId id="917"/>
            <p14:sldId id="916"/>
            <p14:sldId id="918"/>
            <p14:sldId id="919"/>
            <p14:sldId id="920"/>
            <p14:sldId id="921"/>
            <p14:sldId id="922"/>
            <p14:sldId id="923"/>
            <p14:sldId id="934"/>
            <p14:sldId id="924"/>
            <p14:sldId id="925"/>
            <p14:sldId id="926"/>
            <p14:sldId id="927"/>
            <p14:sldId id="928"/>
            <p14:sldId id="929"/>
            <p14:sldId id="930"/>
            <p14:sldId id="931"/>
            <p14:sldId id="932"/>
            <p14:sldId id="933"/>
            <p14:sldId id="894"/>
          </p14:sldIdLst>
        </p14:section>
        <p14:section name="CREDITS &amp; COPYRIGHTS" id="{96A22112-93F8-4FC4-92DC-51B794962E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36E"/>
    <a:srgbClr val="D0343C"/>
    <a:srgbClr val="8DB1C4"/>
    <a:srgbClr val="3D4149"/>
    <a:srgbClr val="615474"/>
    <a:srgbClr val="F9BE75"/>
    <a:srgbClr val="E4625C"/>
    <a:srgbClr val="403551"/>
    <a:srgbClr val="CECFCE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 autoAdjust="0"/>
    <p:restoredTop sz="95374" autoAdjust="0"/>
  </p:normalViewPr>
  <p:slideViewPr>
    <p:cSldViewPr>
      <p:cViewPr varScale="1">
        <p:scale>
          <a:sx n="122" d="100"/>
          <a:sy n="122" d="100"/>
        </p:scale>
        <p:origin x="1152" y="192"/>
      </p:cViewPr>
      <p:guideLst>
        <p:guide orient="horz" pos="2251"/>
        <p:guide orient="horz" pos="3159"/>
        <p:guide orient="horz" pos="981"/>
        <p:guide pos="3840"/>
        <p:guide pos="575"/>
        <p:guide pos="7105"/>
        <p:guide pos="7408"/>
        <p:guide pos="303"/>
        <p:guide pos="1965"/>
        <p:guide pos="5715"/>
        <p:guide pos="4384"/>
        <p:guide orient="horz" pos="3295"/>
        <p:guide orient="horz" pos="2160"/>
      </p:guideLst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7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4/25/22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4/25/22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9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04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1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827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81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68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8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2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64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0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15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19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1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93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86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65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3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904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95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613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53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71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3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54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1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16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9788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8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9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8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6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8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:a16="http://schemas.microsoft.com/office/drawing/2014/main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:a16="http://schemas.microsoft.com/office/drawing/2014/main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126408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6D3A46D-7F78-4A59-A12D-5EE07C50BFCD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3E765F1-E837-4960-9A2B-971A41844935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7B0794A8-5CB9-4466-B2A1-B736C2408414}"/>
              </a:ext>
            </a:extLst>
          </p:cNvPr>
          <p:cNvSpPr/>
          <p:nvPr userDrawn="1"/>
        </p:nvSpPr>
        <p:spPr>
          <a:xfrm>
            <a:off x="3208844" y="1651975"/>
            <a:ext cx="7779006" cy="5348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igure">
            <a:extLst>
              <a:ext uri="{FF2B5EF4-FFF2-40B4-BE49-F238E27FC236}">
                <a16:creationId xmlns:a16="http://schemas.microsoft.com/office/drawing/2014/main" id="{43D2B85A-0851-443A-B2F7-A5A2AC52A21C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6361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CA2A693-AE58-4C41-825A-D32BC0811ACB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F82D26C-ABC8-4121-9D52-27E8B77173C3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9B1E94F-6B0A-4BB6-BFB9-6DB8090FB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 (bi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5909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305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09E196A-2B73-4233-A237-4B183A27C60C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A7148EA-E1BB-48D0-8BFB-BE2CA7C08F52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588FD2-164B-4DDE-9260-E26517416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093E40-6F04-4491-9C8D-06005D9BB3A5}"/>
              </a:ext>
            </a:extLst>
          </p:cNvPr>
          <p:cNvGrpSpPr/>
          <p:nvPr userDrawn="1"/>
        </p:nvGrpSpPr>
        <p:grpSpPr>
          <a:xfrm>
            <a:off x="41945" y="620688"/>
            <a:ext cx="12102727" cy="6237315"/>
            <a:chOff x="695401" y="1241443"/>
            <a:chExt cx="10898227" cy="561655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E9CB3F7-3ABC-4104-B98A-0121ACF534AE}"/>
                </a:ext>
              </a:extLst>
            </p:cNvPr>
            <p:cNvSpPr/>
            <p:nvPr userDrawn="1"/>
          </p:nvSpPr>
          <p:spPr>
            <a:xfrm>
              <a:off x="1490608" y="1750568"/>
              <a:ext cx="10103020" cy="5107432"/>
            </a:xfrm>
            <a:custGeom>
              <a:avLst/>
              <a:gdLst>
                <a:gd name="connsiteX0" fmla="*/ 6871207 w 10103020"/>
                <a:gd name="connsiteY0" fmla="*/ 1379 h 5107432"/>
                <a:gd name="connsiteX1" fmla="*/ 10061003 w 10103020"/>
                <a:gd name="connsiteY1" fmla="*/ 2144415 h 5107432"/>
                <a:gd name="connsiteX2" fmla="*/ 8937022 w 10103020"/>
                <a:gd name="connsiteY2" fmla="*/ 5053985 h 5107432"/>
                <a:gd name="connsiteX3" fmla="*/ 8872567 w 10103020"/>
                <a:gd name="connsiteY3" fmla="*/ 5107432 h 5107432"/>
                <a:gd name="connsiteX4" fmla="*/ 13161 w 10103020"/>
                <a:gd name="connsiteY4" fmla="*/ 5107432 h 5107432"/>
                <a:gd name="connsiteX5" fmla="*/ 3817 w 10103020"/>
                <a:gd name="connsiteY5" fmla="*/ 5033897 h 5107432"/>
                <a:gd name="connsiteX6" fmla="*/ 4513496 w 10103020"/>
                <a:gd name="connsiteY6" fmla="*/ 417007 h 5107432"/>
                <a:gd name="connsiteX7" fmla="*/ 6871207 w 10103020"/>
                <a:gd name="connsiteY7" fmla="*/ 1379 h 510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3020" h="5107432">
                  <a:moveTo>
                    <a:pt x="6871207" y="1379"/>
                  </a:moveTo>
                  <a:cubicBezTo>
                    <a:pt x="9201349" y="-49256"/>
                    <a:pt x="9924407" y="1306731"/>
                    <a:pt x="10061003" y="2144415"/>
                  </a:cubicBezTo>
                  <a:cubicBezTo>
                    <a:pt x="10257314" y="3348198"/>
                    <a:pt x="9746101" y="4316998"/>
                    <a:pt x="8937022" y="5053985"/>
                  </a:cubicBezTo>
                  <a:lnTo>
                    <a:pt x="8872567" y="5107432"/>
                  </a:lnTo>
                  <a:lnTo>
                    <a:pt x="13161" y="5107432"/>
                  </a:lnTo>
                  <a:lnTo>
                    <a:pt x="3817" y="5033897"/>
                  </a:lnTo>
                  <a:cubicBezTo>
                    <a:pt x="-110911" y="3389245"/>
                    <a:pt x="2382588" y="1054048"/>
                    <a:pt x="4513496" y="417007"/>
                  </a:cubicBezTo>
                  <a:cubicBezTo>
                    <a:pt x="5440331" y="140015"/>
                    <a:pt x="6218767" y="15557"/>
                    <a:pt x="6871207" y="1379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81A0AE-40AD-4CC1-89EF-16D86FD8CD17}"/>
                </a:ext>
              </a:extLst>
            </p:cNvPr>
            <p:cNvSpPr/>
            <p:nvPr userDrawn="1"/>
          </p:nvSpPr>
          <p:spPr>
            <a:xfrm>
              <a:off x="695401" y="1241443"/>
              <a:ext cx="9953877" cy="5616559"/>
            </a:xfrm>
            <a:custGeom>
              <a:avLst/>
              <a:gdLst>
                <a:gd name="connsiteX0" fmla="*/ 8316277 w 9953877"/>
                <a:gd name="connsiteY0" fmla="*/ 1305 h 5616559"/>
                <a:gd name="connsiteX1" fmla="*/ 9953877 w 9953877"/>
                <a:gd name="connsiteY1" fmla="*/ 2552872 h 5616559"/>
                <a:gd name="connsiteX2" fmla="*/ 8605150 w 9953877"/>
                <a:gd name="connsiteY2" fmla="*/ 5468034 h 5616559"/>
                <a:gd name="connsiteX3" fmla="*/ 8447294 w 9953877"/>
                <a:gd name="connsiteY3" fmla="*/ 5616559 h 5616559"/>
                <a:gd name="connsiteX4" fmla="*/ 2330142 w 9953877"/>
                <a:gd name="connsiteY4" fmla="*/ 5616559 h 5616559"/>
                <a:gd name="connsiteX5" fmla="*/ 2101259 w 9953877"/>
                <a:gd name="connsiteY5" fmla="*/ 5468034 h 5616559"/>
                <a:gd name="connsiteX6" fmla="*/ 0 w 9953877"/>
                <a:gd name="connsiteY6" fmla="*/ 2552872 h 5616559"/>
                <a:gd name="connsiteX7" fmla="*/ 6085691 w 9953877"/>
                <a:gd name="connsiteY7" fmla="*/ 666388 h 5616559"/>
                <a:gd name="connsiteX8" fmla="*/ 8316277 w 9953877"/>
                <a:gd name="connsiteY8" fmla="*/ 1305 h 56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3877" h="5616559">
                  <a:moveTo>
                    <a:pt x="8316277" y="1305"/>
                  </a:moveTo>
                  <a:cubicBezTo>
                    <a:pt x="9547873" y="44247"/>
                    <a:pt x="9953877" y="1142193"/>
                    <a:pt x="9953877" y="2552872"/>
                  </a:cubicBezTo>
                  <a:cubicBezTo>
                    <a:pt x="9953877" y="3578820"/>
                    <a:pt x="9406759" y="4651671"/>
                    <a:pt x="8605150" y="5468034"/>
                  </a:cubicBezTo>
                  <a:lnTo>
                    <a:pt x="8447294" y="5616559"/>
                  </a:lnTo>
                  <a:lnTo>
                    <a:pt x="2330142" y="5616559"/>
                  </a:lnTo>
                  <a:lnTo>
                    <a:pt x="2101259" y="5468034"/>
                  </a:lnTo>
                  <a:cubicBezTo>
                    <a:pt x="923384" y="4651671"/>
                    <a:pt x="0" y="3578820"/>
                    <a:pt x="0" y="2552872"/>
                  </a:cubicBezTo>
                  <a:cubicBezTo>
                    <a:pt x="0" y="500976"/>
                    <a:pt x="4278785" y="1604796"/>
                    <a:pt x="6085691" y="666388"/>
                  </a:cubicBezTo>
                  <a:cubicBezTo>
                    <a:pt x="7026067" y="180244"/>
                    <a:pt x="7756460" y="-18214"/>
                    <a:pt x="8316277" y="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EA1E088-FCC0-4BEB-ACA0-B59E2AF07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3431" y="1988719"/>
            <a:ext cx="9505181" cy="36994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5675" y="5880905"/>
            <a:ext cx="3400692" cy="6478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Figure">
            <a:extLst>
              <a:ext uri="{FF2B5EF4-FFF2-40B4-BE49-F238E27FC236}">
                <a16:creationId xmlns:a16="http://schemas.microsoft.com/office/drawing/2014/main" id="{A97C9F97-6012-41FB-8B5B-65E606A8CDCD}"/>
              </a:ext>
            </a:extLst>
          </p:cNvPr>
          <p:cNvSpPr/>
          <p:nvPr userDrawn="1"/>
        </p:nvSpPr>
        <p:spPr>
          <a:xfrm>
            <a:off x="303229" y="1621497"/>
            <a:ext cx="1049353" cy="1069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" name="Figure">
            <a:extLst>
              <a:ext uri="{FF2B5EF4-FFF2-40B4-BE49-F238E27FC236}">
                <a16:creationId xmlns:a16="http://schemas.microsoft.com/office/drawing/2014/main" id="{A3638349-9CD9-430D-99DB-C2B0F278F4AC}"/>
              </a:ext>
            </a:extLst>
          </p:cNvPr>
          <p:cNvSpPr/>
          <p:nvPr userDrawn="1"/>
        </p:nvSpPr>
        <p:spPr>
          <a:xfrm rot="10800000">
            <a:off x="1487488" y="1643744"/>
            <a:ext cx="724406" cy="689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ig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552182" cy="2852737"/>
          </a:xfrm>
        </p:spPr>
        <p:txBody>
          <a:bodyPr lIns="0" anchor="b">
            <a:noAutofit/>
          </a:bodyPr>
          <a:lstStyle>
            <a:lvl1pPr>
              <a:defRPr sz="1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D05D1D-5FB4-4F4A-B9D3-9E6F632B7EAC}"/>
              </a:ext>
            </a:extLst>
          </p:cNvPr>
          <p:cNvGrpSpPr/>
          <p:nvPr userDrawn="1"/>
        </p:nvGrpSpPr>
        <p:grpSpPr>
          <a:xfrm>
            <a:off x="5231904" y="-1"/>
            <a:ext cx="6960097" cy="6661131"/>
            <a:chOff x="6384032" y="0"/>
            <a:chExt cx="5807969" cy="5558492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E6B168-566B-473C-AA14-D312485321F1}"/>
                </a:ext>
              </a:extLst>
            </p:cNvPr>
            <p:cNvSpPr/>
            <p:nvPr userDrawn="1"/>
          </p:nvSpPr>
          <p:spPr>
            <a:xfrm>
              <a:off x="8329881" y="1"/>
              <a:ext cx="3862120" cy="4184987"/>
            </a:xfrm>
            <a:custGeom>
              <a:avLst/>
              <a:gdLst>
                <a:gd name="connsiteX0" fmla="*/ 72632 w 3862120"/>
                <a:gd name="connsiteY0" fmla="*/ 0 h 4184987"/>
                <a:gd name="connsiteX1" fmla="*/ 3862120 w 3862120"/>
                <a:gd name="connsiteY1" fmla="*/ 0 h 4184987"/>
                <a:gd name="connsiteX2" fmla="*/ 3862120 w 3862120"/>
                <a:gd name="connsiteY2" fmla="*/ 4018645 h 4184987"/>
                <a:gd name="connsiteX3" fmla="*/ 3849798 w 3862120"/>
                <a:gd name="connsiteY3" fmla="*/ 4027418 h 4184987"/>
                <a:gd name="connsiteX4" fmla="*/ 3409263 w 3862120"/>
                <a:gd name="connsiteY4" fmla="*/ 4179440 h 4184987"/>
                <a:gd name="connsiteX5" fmla="*/ 11722 w 3862120"/>
                <a:gd name="connsiteY5" fmla="*/ 786066 h 4184987"/>
                <a:gd name="connsiteX6" fmla="*/ 49002 w 3862120"/>
                <a:gd name="connsiteY6" fmla="*/ 88876 h 418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2120" h="4184987">
                  <a:moveTo>
                    <a:pt x="72632" y="0"/>
                  </a:moveTo>
                  <a:lnTo>
                    <a:pt x="3862120" y="0"/>
                  </a:lnTo>
                  <a:lnTo>
                    <a:pt x="3862120" y="4018645"/>
                  </a:lnTo>
                  <a:lnTo>
                    <a:pt x="3849798" y="4027418"/>
                  </a:lnTo>
                  <a:cubicBezTo>
                    <a:pt x="3719683" y="4109955"/>
                    <a:pt x="3573386" y="4162923"/>
                    <a:pt x="3409263" y="4179440"/>
                  </a:cubicBezTo>
                  <a:cubicBezTo>
                    <a:pt x="2096287" y="4311293"/>
                    <a:pt x="139121" y="2061203"/>
                    <a:pt x="11722" y="786066"/>
                  </a:cubicBezTo>
                  <a:cubicBezTo>
                    <a:pt x="-12601" y="547032"/>
                    <a:pt x="1454" y="312714"/>
                    <a:pt x="49002" y="88876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96AA19-84B7-430D-8805-1FC9E3124763}"/>
                </a:ext>
              </a:extLst>
            </p:cNvPr>
            <p:cNvSpPr/>
            <p:nvPr userDrawn="1"/>
          </p:nvSpPr>
          <p:spPr>
            <a:xfrm>
              <a:off x="7390509" y="0"/>
              <a:ext cx="4801492" cy="4017462"/>
            </a:xfrm>
            <a:custGeom>
              <a:avLst/>
              <a:gdLst>
                <a:gd name="connsiteX0" fmla="*/ 2063453 w 4801492"/>
                <a:gd name="connsiteY0" fmla="*/ 0 h 4017462"/>
                <a:gd name="connsiteX1" fmla="*/ 4801492 w 4801492"/>
                <a:gd name="connsiteY1" fmla="*/ 0 h 4017462"/>
                <a:gd name="connsiteX2" fmla="*/ 4801492 w 4801492"/>
                <a:gd name="connsiteY2" fmla="*/ 3620618 h 4017462"/>
                <a:gd name="connsiteX3" fmla="*/ 4540736 w 4801492"/>
                <a:gd name="connsiteY3" fmla="*/ 3716067 h 4017462"/>
                <a:gd name="connsiteX4" fmla="*/ 3663094 w 4801492"/>
                <a:gd name="connsiteY4" fmla="*/ 3936581 h 4017462"/>
                <a:gd name="connsiteX5" fmla="*/ 88907 w 4801492"/>
                <a:gd name="connsiteY5" fmla="*/ 3068732 h 4017462"/>
                <a:gd name="connsiteX6" fmla="*/ 1919217 w 4801492"/>
                <a:gd name="connsiteY6" fmla="*/ 89093 h 40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1492" h="4017462">
                  <a:moveTo>
                    <a:pt x="2063453" y="0"/>
                  </a:moveTo>
                  <a:lnTo>
                    <a:pt x="4801492" y="0"/>
                  </a:lnTo>
                  <a:lnTo>
                    <a:pt x="4801492" y="3620618"/>
                  </a:lnTo>
                  <a:lnTo>
                    <a:pt x="4540736" y="3716067"/>
                  </a:lnTo>
                  <a:cubicBezTo>
                    <a:pt x="4233752" y="3819100"/>
                    <a:pt x="3933647" y="3892546"/>
                    <a:pt x="3663094" y="3936581"/>
                  </a:cubicBezTo>
                  <a:cubicBezTo>
                    <a:pt x="2220509" y="4171435"/>
                    <a:pt x="473668" y="3898601"/>
                    <a:pt x="88907" y="3068732"/>
                  </a:cubicBezTo>
                  <a:cubicBezTo>
                    <a:pt x="-310361" y="2209732"/>
                    <a:pt x="694404" y="899190"/>
                    <a:pt x="1919217" y="89093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5505493-CC1B-41AE-918B-437E8B2856BA}"/>
                </a:ext>
              </a:extLst>
            </p:cNvPr>
            <p:cNvSpPr/>
            <p:nvPr userDrawn="1"/>
          </p:nvSpPr>
          <p:spPr>
            <a:xfrm>
              <a:off x="6831384" y="0"/>
              <a:ext cx="5360617" cy="3642236"/>
            </a:xfrm>
            <a:custGeom>
              <a:avLst/>
              <a:gdLst>
                <a:gd name="connsiteX0" fmla="*/ 320472 w 5360617"/>
                <a:gd name="connsiteY0" fmla="*/ 0 h 3642236"/>
                <a:gd name="connsiteX1" fmla="*/ 5360617 w 5360617"/>
                <a:gd name="connsiteY1" fmla="*/ 0 h 3642236"/>
                <a:gd name="connsiteX2" fmla="*/ 5360617 w 5360617"/>
                <a:gd name="connsiteY2" fmla="*/ 3227025 h 3642236"/>
                <a:gd name="connsiteX3" fmla="*/ 5351732 w 5360617"/>
                <a:gd name="connsiteY3" fmla="*/ 3232995 h 3642236"/>
                <a:gd name="connsiteX4" fmla="*/ 4028504 w 5360617"/>
                <a:gd name="connsiteY4" fmla="*/ 3642236 h 3642236"/>
                <a:gd name="connsiteX5" fmla="*/ 0 w 5360617"/>
                <a:gd name="connsiteY5" fmla="*/ 624863 h 3642236"/>
                <a:gd name="connsiteX6" fmla="*/ 286013 w 5360617"/>
                <a:gd name="connsiteY6" fmla="*/ 23255 h 364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0617" h="3642236">
                  <a:moveTo>
                    <a:pt x="320472" y="0"/>
                  </a:moveTo>
                  <a:lnTo>
                    <a:pt x="5360617" y="0"/>
                  </a:lnTo>
                  <a:lnTo>
                    <a:pt x="5360617" y="3227025"/>
                  </a:lnTo>
                  <a:lnTo>
                    <a:pt x="5351732" y="3232995"/>
                  </a:lnTo>
                  <a:cubicBezTo>
                    <a:pt x="4933670" y="3488463"/>
                    <a:pt x="4475851" y="3642236"/>
                    <a:pt x="4028504" y="3642236"/>
                  </a:cubicBezTo>
                  <a:cubicBezTo>
                    <a:pt x="2596996" y="3642236"/>
                    <a:pt x="0" y="2067594"/>
                    <a:pt x="0" y="624863"/>
                  </a:cubicBezTo>
                  <a:cubicBezTo>
                    <a:pt x="0" y="354352"/>
                    <a:pt x="105767" y="161846"/>
                    <a:pt x="286013" y="23255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181426F-5F00-40E9-AA9A-0496C69403A1}"/>
                </a:ext>
              </a:extLst>
            </p:cNvPr>
            <p:cNvSpPr/>
            <p:nvPr userDrawn="1"/>
          </p:nvSpPr>
          <p:spPr>
            <a:xfrm>
              <a:off x="11397987" y="3867634"/>
              <a:ext cx="794014" cy="1182847"/>
            </a:xfrm>
            <a:custGeom>
              <a:avLst/>
              <a:gdLst>
                <a:gd name="connsiteX0" fmla="*/ 794014 w 794014"/>
                <a:gd name="connsiteY0" fmla="*/ 0 h 1182847"/>
                <a:gd name="connsiteX1" fmla="*/ 794014 w 794014"/>
                <a:gd name="connsiteY1" fmla="*/ 1127001 h 1182847"/>
                <a:gd name="connsiteX2" fmla="*/ 772413 w 794014"/>
                <a:gd name="connsiteY2" fmla="*/ 1134386 h 1182847"/>
                <a:gd name="connsiteX3" fmla="*/ 89247 w 794014"/>
                <a:gd name="connsiteY3" fmla="*/ 1098613 h 1182847"/>
                <a:gd name="connsiteX4" fmla="*/ 265906 w 794014"/>
                <a:gd name="connsiteY4" fmla="*/ 295654 h 1182847"/>
                <a:gd name="connsiteX5" fmla="*/ 696781 w 794014"/>
                <a:gd name="connsiteY5" fmla="*/ 18560 h 118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014" h="1182847">
                  <a:moveTo>
                    <a:pt x="794014" y="0"/>
                  </a:moveTo>
                  <a:lnTo>
                    <a:pt x="794014" y="1127001"/>
                  </a:lnTo>
                  <a:lnTo>
                    <a:pt x="772413" y="1134386"/>
                  </a:lnTo>
                  <a:cubicBezTo>
                    <a:pt x="496558" y="1208896"/>
                    <a:pt x="195467" y="1197878"/>
                    <a:pt x="89247" y="1098613"/>
                  </a:cubicBezTo>
                  <a:cubicBezTo>
                    <a:pt x="-80777" y="939851"/>
                    <a:pt x="-224" y="579696"/>
                    <a:pt x="265906" y="295654"/>
                  </a:cubicBezTo>
                  <a:cubicBezTo>
                    <a:pt x="399007" y="154723"/>
                    <a:pt x="553905" y="59098"/>
                    <a:pt x="696781" y="1856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" name="Figure">
              <a:extLst>
                <a:ext uri="{FF2B5EF4-FFF2-40B4-BE49-F238E27FC236}">
                  <a16:creationId xmlns:a16="http://schemas.microsoft.com/office/drawing/2014/main" id="{02F9D22C-FFCD-4847-91CD-37F4DCBD6075}"/>
                </a:ext>
              </a:extLst>
            </p:cNvPr>
            <p:cNvSpPr/>
            <p:nvPr userDrawn="1"/>
          </p:nvSpPr>
          <p:spPr>
            <a:xfrm>
              <a:off x="6384032" y="164824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2" name="Figure">
              <a:extLst>
                <a:ext uri="{FF2B5EF4-FFF2-40B4-BE49-F238E27FC236}">
                  <a16:creationId xmlns:a16="http://schemas.microsoft.com/office/drawing/2014/main" id="{7CFEC0CE-FB43-4333-9853-7B5924F208AC}"/>
                </a:ext>
              </a:extLst>
            </p:cNvPr>
            <p:cNvSpPr/>
            <p:nvPr userDrawn="1"/>
          </p:nvSpPr>
          <p:spPr>
            <a:xfrm>
              <a:off x="10139329" y="4982756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0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DDE6-2F8A-471E-A518-BB13DA06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6C1B7-14B4-4C6B-8DF9-AFB9829E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9B972-84A1-4343-BCEB-B050BA69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FF48D-D008-47E7-B3ED-D6F0B4FF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7659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417A-FFFC-4C38-B511-2722630C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C8D7D-4E0A-454B-A79D-902EC54D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4BDBD-06AB-4C31-B0F2-5DD5B4BE0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11E0C-F3A6-4B16-B9AB-5E3667F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38BFA-BFF6-490C-A0BA-416294EF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CF87B-2F0A-4942-B880-E8B34C5B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2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D006-0636-42F1-9CDF-76666726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36E0F-BBDE-45B8-A505-73F0AE50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8661E-F16E-4409-B697-46876AB7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D03C0-D476-4B22-AB2A-BA13BA5C6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A3DD0-1B03-47CD-9B52-1B55BFD74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505A7-5B4D-4CC0-855A-D8B27D3C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BB9F58-8B33-4A6B-83B6-DACBFF55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A68-E101-43C8-B949-D8505E24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2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187B-8DFC-4E18-8A9E-DEF483D4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CF1B9-C192-4ED5-8F68-EECA74181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9952C-E188-44F7-B6AC-FEAD53B9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02327-A8DE-42E1-B8ED-620CCCFD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43995-4F62-42E0-B06A-F6DF5AE8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A0555-7BBD-4C3E-81F3-FF0C1E2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:a16="http://schemas.microsoft.com/office/drawing/2014/main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:a16="http://schemas.microsoft.com/office/drawing/2014/main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427953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3F18-26BE-440C-8365-DBFFCAFF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D0AD9F-8698-4DE9-B5C3-5A411C6C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F8511-FDD6-4BC9-9817-97FAF38E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E8457-7F83-48BF-B23C-E2D90546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49A64-2BF7-4F52-8193-200FAF37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E87D1-7122-4984-8CBE-AAA7EC69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3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5A18-C7BB-4A58-BFDC-25892F9D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CCC6E-55D7-4343-85BB-C0C54327A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68ACC-43DC-4377-8A40-C0B6C151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7C815-BA82-4032-9939-8245E0FB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39EA-5B18-4FD5-A2CE-AEC5F7F8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68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393DF-F0D3-438F-A020-FADDF18C8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6B2C9-FF10-47A1-BB7D-7B37D1FBB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18FE7-5958-4284-9AC4-3C364206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196B1-38F8-4FA2-9040-4D7BE424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D1661-8695-4862-93E8-E000D83F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3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/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/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/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1068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5997A6-0989-4ABE-9EE2-FAC905B671FA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97236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58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E753932-AFD4-4105-9EE3-5F7970C93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556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7B140BD1-698E-4732-9187-BE372F8EA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D54997-06A4-499B-8E6A-8EF1A89E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863"/>
            <a:ext cx="10515600" cy="113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3C88D-292F-4F8A-8FA3-E750F0E6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6792"/>
            <a:ext cx="10515600" cy="462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C7DAC-648B-41B2-BAA1-D87B88405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73268-5839-4ECF-A52B-BE90FB6F5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A0931-55D2-4DD7-B350-755D5AC96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14" r:id="rId3"/>
    <p:sldLayoutId id="2147483927" r:id="rId4"/>
    <p:sldLayoutId id="2147483936" r:id="rId5"/>
    <p:sldLayoutId id="2147483915" r:id="rId6"/>
    <p:sldLayoutId id="2147483929" r:id="rId7"/>
    <p:sldLayoutId id="2147483945" r:id="rId8"/>
    <p:sldLayoutId id="2147483946" r:id="rId9"/>
    <p:sldLayoutId id="2147483937" r:id="rId10"/>
    <p:sldLayoutId id="2147483942" r:id="rId11"/>
    <p:sldLayoutId id="2147483943" r:id="rId12"/>
    <p:sldLayoutId id="2147483938" r:id="rId13"/>
    <p:sldLayoutId id="2147483939" r:id="rId14"/>
    <p:sldLayoutId id="2147483918" r:id="rId15"/>
    <p:sldLayoutId id="2147483944" r:id="rId16"/>
    <p:sldLayoutId id="2147483916" r:id="rId17"/>
    <p:sldLayoutId id="2147483917" r:id="rId18"/>
    <p:sldLayoutId id="2147483920" r:id="rId19"/>
    <p:sldLayoutId id="2147483921" r:id="rId20"/>
    <p:sldLayoutId id="2147483922" r:id="rId21"/>
    <p:sldLayoutId id="2147483923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users/PeterArreola-5972678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service/faq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C0D298-47AC-4912-8022-B969E573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6430" y="626107"/>
            <a:ext cx="1128382" cy="847206"/>
            <a:chOff x="5307830" y="325570"/>
            <a:chExt cx="1128382" cy="847206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F8ED9F95-2ADE-4C89-BD97-AF7DB8DB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1DD52534-E915-42C0-890A-5B19A15B5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Freeform 5">
            <a:extLst>
              <a:ext uri="{FF2B5EF4-FFF2-40B4-BE49-F238E27FC236}">
                <a16:creationId xmlns:a16="http://schemas.microsoft.com/office/drawing/2014/main" id="{01F1CEA4-5DA0-41E1-A743-4F227AE62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58811" y="1645694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7D1A722-B699-4DA0-B7AC-F06CC81A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9502" y="626107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430" y="3450865"/>
            <a:ext cx="6006864" cy="1566407"/>
          </a:xfrm>
        </p:spPr>
        <p:txBody>
          <a:bodyPr anchor="b">
            <a:normAutofit/>
          </a:bodyPr>
          <a:lstStyle/>
          <a:p>
            <a:pPr algn="l"/>
            <a:r>
              <a:rPr lang="en-US" sz="3800" dirty="0"/>
              <a:t>Hailstorm : A functional language for IoT applications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6DCAC89-5D68-4BB2-9B66-DFA32988E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430" y="5045783"/>
            <a:ext cx="6006864" cy="1186110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Abhiroop Sarkar</a:t>
            </a:r>
          </a:p>
          <a:p>
            <a:pPr algn="l"/>
            <a:r>
              <a:rPr lang="en-US" dirty="0"/>
              <a:t>Mary Sheeran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852B0C2-5090-9E49-B472-D14956C45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01" y="1770340"/>
            <a:ext cx="1846470" cy="507779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537721-84BE-1A4E-9A8A-659A92A0B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940932"/>
            <a:ext cx="1918341" cy="240544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642DF4B-A9AA-4388-B3C8-B6126D363DF2}"/>
              </a:ext>
            </a:extLst>
          </p:cNvPr>
          <p:cNvSpPr txBox="1"/>
          <p:nvPr/>
        </p:nvSpPr>
        <p:spPr>
          <a:xfrm>
            <a:off x="8518637" y="4153301"/>
            <a:ext cx="17683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Secure Programming </a:t>
            </a:r>
          </a:p>
          <a:p>
            <a:pPr lvl="0" algn="ctr">
              <a:spcAft>
                <a:spcPts val="600"/>
              </a:spcAft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 IoT Devices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08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E282-9110-F44D-A98F-6285C7B15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51064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>
            <a:normAutofit/>
          </a:bodyPr>
          <a:lstStyle/>
          <a:p>
            <a:pPr algn="r"/>
            <a:r>
              <a:rPr lang="en-US"/>
              <a:t>Infinite stream model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sz="half" idx="2"/>
          </p:nvPr>
        </p:nvSpPr>
        <p:spPr>
          <a:xfrm>
            <a:off x="4976030" y="3589866"/>
            <a:ext cx="6250940" cy="2304628"/>
          </a:xfrm>
        </p:spPr>
        <p:txBody>
          <a:bodyPr>
            <a:normAutofit/>
          </a:bodyPr>
          <a:lstStyle/>
          <a:p>
            <a:r>
              <a:rPr lang="en-US" sz="2000" dirty="0"/>
              <a:t>Logical timestep</a:t>
            </a:r>
          </a:p>
          <a:p>
            <a:r>
              <a:rPr lang="en-US" sz="2000" dirty="0"/>
              <a:t>Old Haskell I/O - main :: [Response] </a:t>
            </a:r>
            <a:r>
              <a:rPr lang="en-SE" sz="2000" dirty="0"/>
              <a:t>→</a:t>
            </a:r>
            <a:r>
              <a:rPr lang="en-US" sz="2000" dirty="0"/>
              <a:t> [Request]</a:t>
            </a:r>
          </a:p>
          <a:p>
            <a:r>
              <a:rPr lang="en-US" sz="2000" dirty="0"/>
              <a:t>Non-modular I/O driven programs</a:t>
            </a:r>
          </a:p>
          <a:p>
            <a:r>
              <a:rPr lang="en-US" sz="2000" dirty="0"/>
              <a:t>Non-extensible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1516" y="6033479"/>
            <a:ext cx="782283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A0300F4-61D8-7142-9EFD-2A0A872FB63B}"/>
              </a:ext>
            </a:extLst>
          </p:cNvPr>
          <p:cNvSpPr/>
          <p:nvPr/>
        </p:nvSpPr>
        <p:spPr>
          <a:xfrm>
            <a:off x="7320136" y="1628800"/>
            <a:ext cx="1728192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CDF3168-3D60-544C-843F-055CAF9229B2}"/>
              </a:ext>
            </a:extLst>
          </p:cNvPr>
          <p:cNvSpPr/>
          <p:nvPr/>
        </p:nvSpPr>
        <p:spPr>
          <a:xfrm>
            <a:off x="9192344" y="2006084"/>
            <a:ext cx="792088" cy="21947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BE1AF9B3-1FCD-554F-B580-0BCC57557D8B}"/>
              </a:ext>
            </a:extLst>
          </p:cNvPr>
          <p:cNvSpPr/>
          <p:nvPr/>
        </p:nvSpPr>
        <p:spPr>
          <a:xfrm>
            <a:off x="6384032" y="2006084"/>
            <a:ext cx="792088" cy="21947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0D2883-8455-F844-915B-1682CAEC14BB}"/>
              </a:ext>
            </a:extLst>
          </p:cNvPr>
          <p:cNvSpPr txBox="1"/>
          <p:nvPr/>
        </p:nvSpPr>
        <p:spPr>
          <a:xfrm>
            <a:off x="7374227" y="1734234"/>
            <a:ext cx="162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Composition of pure functions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2CEF14-D231-3A45-A7B3-6C488451CDB4}"/>
              </a:ext>
            </a:extLst>
          </p:cNvPr>
          <p:cNvSpPr txBox="1"/>
          <p:nvPr/>
        </p:nvSpPr>
        <p:spPr>
          <a:xfrm>
            <a:off x="5596187" y="1837036"/>
            <a:ext cx="97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Input stream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4FC85-B4F0-5340-8582-889488F650D3}"/>
              </a:ext>
            </a:extLst>
          </p:cNvPr>
          <p:cNvSpPr txBox="1"/>
          <p:nvPr/>
        </p:nvSpPr>
        <p:spPr>
          <a:xfrm>
            <a:off x="10044927" y="1792654"/>
            <a:ext cx="97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Output stream</a:t>
            </a:r>
          </a:p>
        </p:txBody>
      </p:sp>
    </p:spTree>
    <p:extLst>
      <p:ext uri="{BB962C8B-B14F-4D97-AF65-F5344CB8AC3E}">
        <p14:creationId xmlns:p14="http://schemas.microsoft.com/office/powerpoint/2010/main" val="184343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5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714F9A-57FC-47D3-A196-531173ED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EDSLs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E9A6-4B72-4A45-A29F-D1E0E340A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668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Accelerate, Raw-Feldspar, </a:t>
            </a:r>
            <a:r>
              <a:rPr lang="en-GB" dirty="0" err="1"/>
              <a:t>HaSki</a:t>
            </a:r>
            <a:r>
              <a:rPr lang="en-GB" dirty="0"/>
              <a:t>,…</a:t>
            </a:r>
          </a:p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CE9D0F3-9133-42C7-9A2F-EE6DD2CB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j-lt"/>
              </a:rPr>
              <a:t>Arrowized FRP</a:t>
            </a:r>
            <a:r>
              <a:rPr lang="en-US" sz="3600" baseline="30000" dirty="0">
                <a:solidFill>
                  <a:srgbClr val="FFFFFF"/>
                </a:solidFill>
                <a:latin typeface="+mj-lt"/>
              </a:rPr>
              <a:t>*</a:t>
            </a: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5401816" cy="365125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500" dirty="0">
                <a:solidFill>
                  <a:srgbClr val="FFFFFF"/>
                </a:solidFill>
              </a:rPr>
              <a:t>*Nilsson et. al. - </a:t>
            </a:r>
            <a:r>
              <a:rPr lang="en-US" sz="1500" b="1" dirty="0">
                <a:solidFill>
                  <a:srgbClr val="FFFFFF"/>
                </a:solidFill>
              </a:rPr>
              <a:t>Functional reactive programming, continued. HASKELL 02</a:t>
            </a:r>
          </a:p>
          <a:p>
            <a:pPr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4572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defTabSz="4572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E4360A-7423-BB41-861B-990540838D88}"/>
              </a:ext>
            </a:extLst>
          </p:cNvPr>
          <p:cNvSpPr txBox="1"/>
          <p:nvPr/>
        </p:nvSpPr>
        <p:spPr>
          <a:xfrm>
            <a:off x="3460955" y="6449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/>
          </a:p>
        </p:txBody>
      </p:sp>
      <p:pic>
        <p:nvPicPr>
          <p:cNvPr id="20" name="Content Placeholder 19" descr="A picture containing clock&#10;&#10;Description automatically generated">
            <a:extLst>
              <a:ext uri="{FF2B5EF4-FFF2-40B4-BE49-F238E27FC236}">
                <a16:creationId xmlns:a16="http://schemas.microsoft.com/office/drawing/2014/main" id="{2D88158A-29D0-BA41-8088-BA73909E1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40" y="1170089"/>
            <a:ext cx="5832648" cy="4353229"/>
          </a:xfrm>
        </p:spPr>
      </p:pic>
    </p:spTree>
    <p:extLst>
      <p:ext uri="{BB962C8B-B14F-4D97-AF65-F5344CB8AC3E}">
        <p14:creationId xmlns:p14="http://schemas.microsoft.com/office/powerpoint/2010/main" val="116769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58788" y="2636912"/>
            <a:ext cx="10874424" cy="1132235"/>
          </a:xfrm>
        </p:spPr>
        <p:txBody>
          <a:bodyPr>
            <a:noAutofit/>
          </a:bodyPr>
          <a:lstStyle/>
          <a:p>
            <a:r>
              <a:rPr lang="en-US" dirty="0"/>
              <a:t>Can AFRP signals represent </a:t>
            </a:r>
            <a:r>
              <a:rPr lang="en-US" dirty="0">
                <a:solidFill>
                  <a:schemeClr val="accent2"/>
                </a:solidFill>
              </a:rPr>
              <a:t>real world signals</a:t>
            </a:r>
            <a:r>
              <a:rPr lang="en-US" dirty="0"/>
              <a:t>?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5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AC276A-02C7-7A4F-A7AE-2AB43925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419725"/>
            <a:ext cx="10271760" cy="936626"/>
          </a:xfrm>
        </p:spPr>
        <p:txBody>
          <a:bodyPr>
            <a:normAutofit/>
          </a:bodyPr>
          <a:lstStyle/>
          <a:p>
            <a:pPr algn="ctr"/>
            <a:endParaRPr lang="en-SE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B76261-4332-EC47-A999-451BCD411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/>
          <a:stretch/>
        </p:blipFill>
        <p:spPr>
          <a:xfrm>
            <a:off x="2783632" y="1924349"/>
            <a:ext cx="6830540" cy="2601184"/>
          </a:xfrm>
          <a:prstGeom prst="rect">
            <a:avLst/>
          </a:prstGeom>
          <a:effectLst/>
        </p:spPr>
      </p:pic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1CF07D-8B3F-4D32-B059-0039CEA46DB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DDB50-9C2C-4648-B224-3BC66648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7C0F3-D87C-E449-B108-70BB0FFE4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3143250"/>
            <a:ext cx="6197600" cy="571500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11A4772-BF48-4849-A7E8-BA8320171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2243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Types</a:t>
            </a:r>
            <a:r>
              <a:rPr lang="en-US" baseline="30000" dirty="0"/>
              <a:t>*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897760" cy="365125"/>
          </a:xfrm>
        </p:spPr>
        <p:txBody>
          <a:bodyPr/>
          <a:lstStyle/>
          <a:p>
            <a:r>
              <a:rPr lang="en-GB" b="1" dirty="0"/>
              <a:t>*Winograd-</a:t>
            </a:r>
            <a:r>
              <a:rPr lang="en-GB" b="1" dirty="0" err="1"/>
              <a:t>Cort</a:t>
            </a:r>
            <a:r>
              <a:rPr lang="en-GB" b="1" dirty="0"/>
              <a:t> et. al. - Virtualizing Real-World Objects in FRP. PADL 2012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2D5D-A094-F844-94E3-C5376A22B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8356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6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" name="Group 7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8E8F30-A3D9-1D41-A6A5-6D21210A5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305321"/>
            <a:ext cx="5543480" cy="2247357"/>
          </a:xfrm>
          <a:prstGeom prst="rect">
            <a:avLst/>
          </a:prstGeom>
          <a:ln>
            <a:noFill/>
          </a:ln>
        </p:spPr>
      </p:pic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C1CF07D-8B3F-4D32-B059-0039CEA46DB1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5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6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reeform: Shape 7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7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C1CF07D-8B3F-4D32-B059-0039CEA46DB1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54B765-1D06-A844-92E5-94140E126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20" y="2612141"/>
            <a:ext cx="8713176" cy="1633718"/>
          </a:xfrm>
          <a:prstGeom prst="rect">
            <a:avLst/>
          </a:prstGeom>
          <a:ln>
            <a:noFill/>
          </a:ln>
        </p:spPr>
      </p:pic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6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873" y="3113415"/>
            <a:ext cx="4335317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Diverse Applications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0086" y="6492240"/>
            <a:ext cx="13037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F88F610-7B7C-44F0-8FE6-F62371B735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F07078-22F6-2244-8E7B-3C5255232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24" y="550937"/>
            <a:ext cx="6012346" cy="5858027"/>
          </a:xfrm>
          <a:prstGeom prst="rect">
            <a:avLst/>
          </a:prstGeom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122AA36-FE43-4C49-A302-DFB15B6A2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8252" y="3938222"/>
            <a:ext cx="4904110" cy="567729"/>
          </a:xfrm>
        </p:spPr>
        <p:txBody>
          <a:bodyPr>
            <a:noAutofit/>
          </a:bodyPr>
          <a:lstStyle/>
          <a:p>
            <a:r>
              <a:rPr lang="en-US" dirty="0"/>
              <a:t>31 billion devices in 2020</a:t>
            </a:r>
            <a:r>
              <a:rPr lang="en-US" baseline="30000" dirty="0"/>
              <a:t>*</a:t>
            </a:r>
          </a:p>
        </p:txBody>
      </p:sp>
      <p:sp>
        <p:nvSpPr>
          <p:cNvPr id="15" name="Date Placeholder 37">
            <a:extLst>
              <a:ext uri="{FF2B5EF4-FFF2-40B4-BE49-F238E27FC236}">
                <a16:creationId xmlns:a16="http://schemas.microsoft.com/office/drawing/2014/main" id="{F123B25B-7D75-9340-919C-EB5D7DD36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6013" y="6468782"/>
            <a:ext cx="5545832" cy="365125"/>
          </a:xfrm>
        </p:spPr>
        <p:txBody>
          <a:bodyPr/>
          <a:lstStyle/>
          <a:p>
            <a:r>
              <a:rPr lang="en-US" dirty="0"/>
              <a:t>*https://</a:t>
            </a:r>
            <a:r>
              <a:rPr lang="en-US" dirty="0" err="1"/>
              <a:t>securitytoday.com</a:t>
            </a:r>
            <a:r>
              <a:rPr lang="en-US" dirty="0"/>
              <a:t>/articles/2020/01/13/the-iot-rundown-for-2020.aspx</a:t>
            </a:r>
          </a:p>
        </p:txBody>
      </p:sp>
    </p:spTree>
    <p:extLst>
      <p:ext uri="{BB962C8B-B14F-4D97-AF65-F5344CB8AC3E}">
        <p14:creationId xmlns:p14="http://schemas.microsoft.com/office/powerpoint/2010/main" val="371955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DDB50-9C2C-4648-B224-3BC66648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E31DC-52DF-0042-B3A1-08EF9D806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3162300"/>
            <a:ext cx="7416800" cy="533400"/>
          </a:xfrm>
          <a:prstGeom prst="rect">
            <a:avLst/>
          </a:prstGeom>
        </p:spPr>
      </p:pic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C7F00EDE-1094-FD47-911C-A14482B1C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37" y="4376480"/>
            <a:ext cx="5349726" cy="12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DDB50-9C2C-4648-B224-3BC66648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361492E-D592-9646-9042-EAD7BDF5E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84" y="2824485"/>
            <a:ext cx="4019632" cy="12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9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A07E97-92F8-4A8F-8155-04972B93D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416" y="404664"/>
            <a:ext cx="3024336" cy="576064"/>
          </a:xfrm>
        </p:spPr>
        <p:txBody>
          <a:bodyPr>
            <a:normAutofit/>
          </a:bodyPr>
          <a:lstStyle/>
          <a:p>
            <a:r>
              <a:rPr lang="en-US" sz="2800" dirty="0"/>
              <a:t>Hello World!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085A69-9A21-462A-BB32-0E97F077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4DE3C1AE-B85E-8A4C-8A2E-C03EAB5F7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571848"/>
            <a:ext cx="6021730" cy="31614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910A56F-0725-4E40-A5A7-C3375971F907}"/>
              </a:ext>
            </a:extLst>
          </p:cNvPr>
          <p:cNvSpPr/>
          <p:nvPr/>
        </p:nvSpPr>
        <p:spPr>
          <a:xfrm>
            <a:off x="1775520" y="5092128"/>
            <a:ext cx="360040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100A63-FBB2-EB45-A710-2CA558FC660D}"/>
              </a:ext>
            </a:extLst>
          </p:cNvPr>
          <p:cNvSpPr/>
          <p:nvPr/>
        </p:nvSpPr>
        <p:spPr>
          <a:xfrm>
            <a:off x="2171564" y="5092128"/>
            <a:ext cx="360040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DEE392DE-CD0B-C743-BB18-E660684E9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612626"/>
            <a:ext cx="1231900" cy="622300"/>
          </a:xfrm>
          <a:prstGeom prst="rect">
            <a:avLst/>
          </a:prstGeom>
        </p:spPr>
      </p:pic>
      <p:sp>
        <p:nvSpPr>
          <p:cNvPr id="19" name="Curved Left Arrow 18">
            <a:extLst>
              <a:ext uri="{FF2B5EF4-FFF2-40B4-BE49-F238E27FC236}">
                <a16:creationId xmlns:a16="http://schemas.microsoft.com/office/drawing/2014/main" id="{803AE94F-50DE-CB48-BFC1-B3D6E538EAF2}"/>
              </a:ext>
            </a:extLst>
          </p:cNvPr>
          <p:cNvSpPr/>
          <p:nvPr/>
        </p:nvSpPr>
        <p:spPr>
          <a:xfrm>
            <a:off x="3121868" y="1923776"/>
            <a:ext cx="696898" cy="2304256"/>
          </a:xfrm>
          <a:prstGeom prst="curved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20E473D4-10B2-F64A-ACCA-F5734B069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50" y="1155240"/>
            <a:ext cx="5842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27B1-0E5F-CC4D-9D29-53F724CB1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022600"/>
            <a:ext cx="8128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81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DDB50-9C2C-4648-B224-3BC66648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672C051-E823-FD41-B3FD-104FC6C3E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0" y="2743200"/>
            <a:ext cx="5168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80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09">
            <a:extLst>
              <a:ext uri="{FF2B5EF4-FFF2-40B4-BE49-F238E27FC236}">
                <a16:creationId xmlns:a16="http://schemas.microsoft.com/office/drawing/2014/main" id="{739E93DA-BA0C-4FFD-8859-C0D19FF5C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DDB50-9C2C-4648-B224-3BC66648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4" y="679731"/>
            <a:ext cx="4171994" cy="373654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>
                <a:solidFill>
                  <a:schemeClr val="tx1"/>
                </a:solidFill>
                <a:latin typeface="+mj-lt"/>
              </a:rPr>
              <a:t>Synchronous blinking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206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FC1CF07D-8B3F-4D32-B059-0039CEA46DB1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A5E948-856C-4F42-87C2-1016F8EE3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94" y="1135378"/>
            <a:ext cx="4816435" cy="44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PDP.mov" descr="PPDP.mov">
            <a:hlinkClick r:id="" action="ppaction://media"/>
            <a:extLst>
              <a:ext uri="{FF2B5EF4-FFF2-40B4-BE49-F238E27FC236}">
                <a16:creationId xmlns:a16="http://schemas.microsoft.com/office/drawing/2014/main" id="{CC3758AD-27B6-C249-ADFF-C010C25D8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840" y="1123527"/>
            <a:ext cx="8186315" cy="4604800"/>
          </a:xfrm>
          <a:prstGeom prst="rect">
            <a:avLst/>
          </a:prstGeom>
        </p:spPr>
      </p:pic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C1CF07D-8B3F-4D32-B059-0039CEA46DB1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83952" y="620688"/>
            <a:ext cx="8424936" cy="1132235"/>
          </a:xfrm>
        </p:spPr>
        <p:txBody>
          <a:bodyPr>
            <a:noAutofit/>
          </a:bodyPr>
          <a:lstStyle/>
          <a:p>
            <a:r>
              <a:rPr lang="en-US" sz="3200" dirty="0"/>
              <a:t>More </a:t>
            </a:r>
            <a:r>
              <a:rPr lang="en-US" sz="3200" dirty="0">
                <a:solidFill>
                  <a:schemeClr val="accent6"/>
                </a:solidFill>
              </a:rPr>
              <a:t>combinators</a:t>
            </a:r>
            <a:r>
              <a:rPr lang="en-US" sz="3200" dirty="0"/>
              <a:t> and </a:t>
            </a:r>
            <a:r>
              <a:rPr lang="en-US" sz="3200" dirty="0">
                <a:solidFill>
                  <a:schemeClr val="accent6"/>
                </a:solidFill>
              </a:rPr>
              <a:t>case studies </a:t>
            </a:r>
            <a:r>
              <a:rPr lang="en-US" sz="3200" dirty="0"/>
              <a:t>in the paper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sz="half" idx="2"/>
          </p:nvPr>
        </p:nvSpPr>
        <p:spPr>
          <a:xfrm>
            <a:off x="6528048" y="2420888"/>
            <a:ext cx="5181600" cy="268349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Earthquake detector</a:t>
            </a:r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Traffic Signal Controller</a:t>
            </a:r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Watchdog</a:t>
            </a:r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Railway Track Controller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657AE-FA80-0941-84EC-185A9FB24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08" y="2068734"/>
            <a:ext cx="4608512" cy="424162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482E2E5E-326D-C14D-8686-63898FC22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2420888"/>
            <a:ext cx="2500315" cy="14728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74EDBF-3AF3-7C40-802B-3739DE3EF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893775"/>
            <a:ext cx="4608512" cy="371779"/>
          </a:xfrm>
          <a:prstGeom prst="rect">
            <a:avLst/>
          </a:prstGeom>
        </p:spPr>
      </p:pic>
      <p:pic>
        <p:nvPicPr>
          <p:cNvPr id="29" name="Picture 28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02E295C-5C38-A24C-B687-16C932C80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221088"/>
            <a:ext cx="3430195" cy="14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DF05F4-E136-E94E-92A7-6312EF902CFC}"/>
              </a:ext>
            </a:extLst>
          </p:cNvPr>
          <p:cNvSpPr txBox="1">
            <a:spLocks/>
          </p:cNvSpPr>
          <p:nvPr/>
        </p:nvSpPr>
        <p:spPr>
          <a:xfrm>
            <a:off x="5532179" y="1628592"/>
            <a:ext cx="792088" cy="1008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6600" dirty="0"/>
              <a:t>❄️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691172-66E2-BA42-9C9D-73F083DEC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501008"/>
            <a:ext cx="1224136" cy="867097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64171F28-620C-B14B-B6B7-8F6AB1E1D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46" y="3429000"/>
            <a:ext cx="888449" cy="93610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362A30-CA80-4A4D-8458-E569A1925039}"/>
              </a:ext>
            </a:extLst>
          </p:cNvPr>
          <p:cNvCxnSpPr/>
          <p:nvPr/>
        </p:nvCxnSpPr>
        <p:spPr>
          <a:xfrm flipH="1">
            <a:off x="5159896" y="2348880"/>
            <a:ext cx="648072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26955F-AE3F-E447-9004-5E9F3EC948C8}"/>
              </a:ext>
            </a:extLst>
          </p:cNvPr>
          <p:cNvCxnSpPr/>
          <p:nvPr/>
        </p:nvCxnSpPr>
        <p:spPr>
          <a:xfrm>
            <a:off x="6312024" y="2348880"/>
            <a:ext cx="648072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65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65EE19-D7DC-BB42-A47B-B8529FDC3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268760"/>
            <a:ext cx="2952328" cy="111709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D8D27D-D333-E042-A45D-302C908DA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052736"/>
            <a:ext cx="3079998" cy="1366426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E98E0A-22B8-164C-8867-E1AC23626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82" y="4149080"/>
            <a:ext cx="2944810" cy="1242566"/>
          </a:xfrm>
          <a:prstGeom prst="rect">
            <a:avLst/>
          </a:prstGeom>
        </p:spPr>
      </p:pic>
      <p:pic>
        <p:nvPicPr>
          <p:cNvPr id="17" name="Picture 16" descr="A picture containing knife&#10;&#10;Description automatically generated">
            <a:extLst>
              <a:ext uri="{FF2B5EF4-FFF2-40B4-BE49-F238E27FC236}">
                <a16:creationId xmlns:a16="http://schemas.microsoft.com/office/drawing/2014/main" id="{B0F8E6D2-0636-814B-9BAB-D83508919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9" y="4252763"/>
            <a:ext cx="3079998" cy="113888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7C2B72-8308-6242-A5E9-8940814AE781}"/>
              </a:ext>
            </a:extLst>
          </p:cNvPr>
          <p:cNvCxnSpPr/>
          <p:nvPr/>
        </p:nvCxnSpPr>
        <p:spPr>
          <a:xfrm>
            <a:off x="4583832" y="1772816"/>
            <a:ext cx="1728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704913-F113-2E45-A10E-7D58D4FAE7B5}"/>
              </a:ext>
            </a:extLst>
          </p:cNvPr>
          <p:cNvCxnSpPr/>
          <p:nvPr/>
        </p:nvCxnSpPr>
        <p:spPr>
          <a:xfrm>
            <a:off x="8428087" y="2636912"/>
            <a:ext cx="0" cy="122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159670-F891-F045-887D-2D9983E157FC}"/>
              </a:ext>
            </a:extLst>
          </p:cNvPr>
          <p:cNvCxnSpPr/>
          <p:nvPr/>
        </p:nvCxnSpPr>
        <p:spPr>
          <a:xfrm flipH="1">
            <a:off x="4583832" y="4770363"/>
            <a:ext cx="1800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14CED8-03BE-4142-B0B2-383348788C28}"/>
              </a:ext>
            </a:extLst>
          </p:cNvPr>
          <p:cNvSpPr txBox="1"/>
          <p:nvPr/>
        </p:nvSpPr>
        <p:spPr>
          <a:xfrm>
            <a:off x="4799856" y="1458950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Lambda Lifting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463599-9547-F747-A40F-61BE3F179F10}"/>
              </a:ext>
            </a:extLst>
          </p:cNvPr>
          <p:cNvSpPr txBox="1"/>
          <p:nvPr/>
        </p:nvSpPr>
        <p:spPr>
          <a:xfrm>
            <a:off x="8428087" y="3145621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Inlining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5AC0D-A358-D446-87C3-707C4ECE6841}"/>
              </a:ext>
            </a:extLst>
          </p:cNvPr>
          <p:cNvSpPr txBox="1"/>
          <p:nvPr/>
        </p:nvSpPr>
        <p:spPr>
          <a:xfrm>
            <a:off x="5127167" y="4456496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Inlining</a:t>
            </a:r>
          </a:p>
        </p:txBody>
      </p:sp>
    </p:spTree>
    <p:extLst>
      <p:ext uri="{BB962C8B-B14F-4D97-AF65-F5344CB8AC3E}">
        <p14:creationId xmlns:p14="http://schemas.microsoft.com/office/powerpoint/2010/main" val="26671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5640" y="332656"/>
            <a:ext cx="8283298" cy="113223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Diverse </a:t>
            </a:r>
            <a:r>
              <a:rPr lang="en-US" dirty="0"/>
              <a:t>applications leads to </a:t>
            </a:r>
            <a:r>
              <a:rPr lang="en-US" dirty="0">
                <a:solidFill>
                  <a:schemeClr val="accent4"/>
                </a:solidFill>
              </a:rPr>
              <a:t>Diverse </a:t>
            </a:r>
            <a:r>
              <a:rPr lang="en-US" dirty="0"/>
              <a:t>architectures and systems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159079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ESP32 – 520KB SRAM, BLE, </a:t>
            </a:r>
            <a:r>
              <a:rPr lang="en-US" dirty="0" err="1"/>
              <a:t>WiFi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endParaRPr lang="en-US" dirty="0"/>
          </a:p>
          <a:p>
            <a:pPr marL="569913" indent="-569913">
              <a:lnSpc>
                <a:spcPct val="100000"/>
              </a:lnSpc>
            </a:pPr>
            <a:r>
              <a:rPr lang="en-US" dirty="0"/>
              <a:t>STM32 - 4KB to 1MB SRAM</a:t>
            </a:r>
          </a:p>
          <a:p>
            <a:pPr marL="569913" indent="-569913">
              <a:lnSpc>
                <a:spcPct val="100000"/>
              </a:lnSpc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03455D-F04B-4158-831F-D6226A1174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3432" y="7245424"/>
            <a:ext cx="1163046" cy="1127472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9B509F1E-74C7-1143-86C8-EC3CECE1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56" y="1881461"/>
            <a:ext cx="1238132" cy="995774"/>
          </a:xfrm>
          <a:prstGeom prst="rect">
            <a:avLst/>
          </a:prstGeom>
        </p:spPr>
      </p:pic>
      <p:pic>
        <p:nvPicPr>
          <p:cNvPr id="12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B0F29F23-AA9F-F64D-866D-89DFDABC5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47" y="2689596"/>
            <a:ext cx="1151002" cy="923766"/>
          </a:xfrm>
          <a:prstGeom prst="rect">
            <a:avLst/>
          </a:prstGeom>
        </p:spPr>
      </p:pic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412A3163-A82F-6242-ABFF-E85E5CBE6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511099"/>
            <a:ext cx="1346200" cy="1016000"/>
          </a:xfrm>
          <a:prstGeom prst="rect">
            <a:avLst/>
          </a:prstGeom>
        </p:spPr>
      </p:pic>
      <p:pic>
        <p:nvPicPr>
          <p:cNvPr id="17" name="Picture 16" descr="A circuit board&#10;&#10;Description automatically generated">
            <a:extLst>
              <a:ext uri="{FF2B5EF4-FFF2-40B4-BE49-F238E27FC236}">
                <a16:creationId xmlns:a16="http://schemas.microsoft.com/office/drawing/2014/main" id="{C894B18C-4757-2447-9F24-96575841B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479102"/>
            <a:ext cx="1818107" cy="1016001"/>
          </a:xfrm>
          <a:prstGeom prst="rect">
            <a:avLst/>
          </a:prstGeom>
        </p:spPr>
      </p:pic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9B9665A-EB48-1046-8991-25E44A82897F}"/>
              </a:ext>
            </a:extLst>
          </p:cNvPr>
          <p:cNvSpPr txBox="1">
            <a:spLocks/>
          </p:cNvSpPr>
          <p:nvPr/>
        </p:nvSpPr>
        <p:spPr>
          <a:xfrm>
            <a:off x="838200" y="3651643"/>
            <a:ext cx="10515600" cy="2513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69913" indent="-5699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7"/>
              </a:buBlip>
              <a:tabLst>
                <a:tab pos="914400" algn="l"/>
              </a:tabLst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7"/>
              </a:buBlip>
              <a:tabLst>
                <a:tab pos="914400" algn="l"/>
              </a:tabLst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7"/>
              </a:buBlip>
              <a:tabLst>
                <a:tab pos="914400" algn="l"/>
              </a:tabLst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7"/>
              </a:buBlip>
              <a:tabLst>
                <a:tab pos="914400" algn="l"/>
              </a:tabLst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7"/>
              </a:buBlip>
              <a:tabLst>
                <a:tab pos="914400" algn="l"/>
              </a:tabLst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/>
              <a:t>BeagleBoards</a:t>
            </a:r>
            <a:r>
              <a:rPr lang="en-US" dirty="0"/>
              <a:t> - 64MB to 512MB</a:t>
            </a:r>
          </a:p>
          <a:p>
            <a:pPr>
              <a:lnSpc>
                <a:spcPct val="100000"/>
              </a:lnSpc>
            </a:pPr>
            <a:r>
              <a:rPr lang="en-US" dirty="0"/>
              <a:t>Raspberry Pi - 256MB to 8GB!!</a:t>
            </a:r>
          </a:p>
          <a:p>
            <a:pPr>
              <a:lnSpc>
                <a:spcPct val="100000"/>
              </a:lnSpc>
            </a:pPr>
            <a:r>
              <a:rPr lang="en-US" dirty="0"/>
              <a:t>…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clock&#10;&#10;Description automatically generated">
            <a:extLst>
              <a:ext uri="{FF2B5EF4-FFF2-40B4-BE49-F238E27FC236}">
                <a16:creationId xmlns:a16="http://schemas.microsoft.com/office/drawing/2014/main" id="{ACDB50EE-7859-AD47-AD18-A6B45130D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04664"/>
            <a:ext cx="4296308" cy="164180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056474-57FA-C44D-A286-553A49006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87360"/>
            <a:ext cx="3214737" cy="2405536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CDD91F-2410-F64F-9AD7-86D6C917D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3429000"/>
            <a:ext cx="3912096" cy="3064475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73DF06FC-F07D-8045-87B8-372DBA9623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4984" y="4046837"/>
            <a:ext cx="914400" cy="914400"/>
          </a:xfrm>
          <a:prstGeom prst="rect">
            <a:avLst/>
          </a:prstGeom>
        </p:spPr>
      </p:pic>
      <p:pic>
        <p:nvPicPr>
          <p:cNvPr id="13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C10B978-4A6B-574B-AF05-F055857B1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59" y="3307634"/>
            <a:ext cx="2634613" cy="31858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191791-1636-AE47-8F5D-CCEB66C124A6}"/>
              </a:ext>
            </a:extLst>
          </p:cNvPr>
          <p:cNvCxnSpPr>
            <a:cxnSpLocks/>
          </p:cNvCxnSpPr>
          <p:nvPr/>
        </p:nvCxnSpPr>
        <p:spPr>
          <a:xfrm>
            <a:off x="5087888" y="1268760"/>
            <a:ext cx="1728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982551-379F-734B-AAB5-408573E7FC38}"/>
              </a:ext>
            </a:extLst>
          </p:cNvPr>
          <p:cNvSpPr txBox="1"/>
          <p:nvPr/>
        </p:nvSpPr>
        <p:spPr>
          <a:xfrm>
            <a:off x="5598361" y="92079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Inlines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01E19E5-DA28-FE40-BD5C-67AD023E0FB1}"/>
              </a:ext>
            </a:extLst>
          </p:cNvPr>
          <p:cNvCxnSpPr>
            <a:cxnSpLocks/>
          </p:cNvCxnSpPr>
          <p:nvPr/>
        </p:nvCxnSpPr>
        <p:spPr>
          <a:xfrm>
            <a:off x="5015880" y="4581128"/>
            <a:ext cx="1902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C5E3349-7D62-A74C-B81A-A7BC02B56F8D}"/>
              </a:ext>
            </a:extLst>
          </p:cNvPr>
          <p:cNvSpPr txBox="1"/>
          <p:nvPr/>
        </p:nvSpPr>
        <p:spPr>
          <a:xfrm>
            <a:off x="5106393" y="4228061"/>
            <a:ext cx="181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Does not inline</a:t>
            </a:r>
          </a:p>
        </p:txBody>
      </p:sp>
    </p:spTree>
    <p:extLst>
      <p:ext uri="{BB962C8B-B14F-4D97-AF65-F5344CB8AC3E}">
        <p14:creationId xmlns:p14="http://schemas.microsoft.com/office/powerpoint/2010/main" val="362926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191791-1636-AE47-8F5D-CCEB66C124A6}"/>
              </a:ext>
            </a:extLst>
          </p:cNvPr>
          <p:cNvCxnSpPr>
            <a:cxnSpLocks/>
          </p:cNvCxnSpPr>
          <p:nvPr/>
        </p:nvCxnSpPr>
        <p:spPr>
          <a:xfrm>
            <a:off x="5087888" y="3152504"/>
            <a:ext cx="1728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982551-379F-734B-AAB5-408573E7FC38}"/>
              </a:ext>
            </a:extLst>
          </p:cNvPr>
          <p:cNvSpPr txBox="1"/>
          <p:nvPr/>
        </p:nvSpPr>
        <p:spPr>
          <a:xfrm>
            <a:off x="5598361" y="280454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Inlines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640FDA-BBA8-5347-AB16-792876578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8" y="2163913"/>
            <a:ext cx="4210974" cy="220119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6663B9D-B3DC-0D4C-9652-8C273FF4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559015"/>
            <a:ext cx="3075558" cy="14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863752" y="764704"/>
            <a:ext cx="5472608" cy="93610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Pull based </a:t>
            </a:r>
            <a:r>
              <a:rPr lang="en-US" sz="4000" dirty="0"/>
              <a:t>semantics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DF043CE6-A100-F945-893E-60C12A3A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60" y="2747547"/>
            <a:ext cx="5215880" cy="1362906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14866B96-C60A-B347-84FC-64F4A4789298}"/>
              </a:ext>
            </a:extLst>
          </p:cNvPr>
          <p:cNvSpPr/>
          <p:nvPr/>
        </p:nvSpPr>
        <p:spPr>
          <a:xfrm>
            <a:off x="7577580" y="3861048"/>
            <a:ext cx="576064" cy="1440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BFEAB06-5AA6-FA48-9247-E5032F2384CD}"/>
              </a:ext>
            </a:extLst>
          </p:cNvPr>
          <p:cNvSpPr/>
          <p:nvPr/>
        </p:nvSpPr>
        <p:spPr>
          <a:xfrm>
            <a:off x="5923806" y="3861048"/>
            <a:ext cx="576064" cy="1440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15FEA8B-DBE9-5540-86DD-399645E76A61}"/>
              </a:ext>
            </a:extLst>
          </p:cNvPr>
          <p:cNvSpPr/>
          <p:nvPr/>
        </p:nvSpPr>
        <p:spPr>
          <a:xfrm>
            <a:off x="4270492" y="3861048"/>
            <a:ext cx="576064" cy="14401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125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43E2B063-8183-1B4A-B16F-6844EBFD4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69" y="2017254"/>
            <a:ext cx="6604661" cy="2823492"/>
          </a:xfrm>
          <a:prstGeom prst="rect">
            <a:avLst/>
          </a:prstGeom>
        </p:spPr>
      </p:pic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C1CF07D-8B3F-4D32-B059-0039CEA46DB1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80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7832" y="196717"/>
            <a:ext cx="10515600" cy="113223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Micro</a:t>
            </a:r>
            <a:r>
              <a:rPr lang="en-US" dirty="0"/>
              <a:t>benchmarks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4800221"/>
              </p:ext>
            </p:extLst>
          </p:nvPr>
        </p:nvGraphicFramePr>
        <p:xfrm>
          <a:off x="838200" y="1700808"/>
          <a:ext cx="4537719" cy="162741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469493">
                  <a:extLst>
                    <a:ext uri="{9D8B030D-6E8A-4147-A177-3AD203B41FA5}">
                      <a16:colId xmlns:a16="http://schemas.microsoft.com/office/drawing/2014/main" val="3367710014"/>
                    </a:ext>
                  </a:extLst>
                </a:gridCol>
                <a:gridCol w="1022742">
                  <a:extLst>
                    <a:ext uri="{9D8B030D-6E8A-4147-A177-3AD203B41FA5}">
                      <a16:colId xmlns:a16="http://schemas.microsoft.com/office/drawing/2014/main" val="17477540"/>
                    </a:ext>
                  </a:extLst>
                </a:gridCol>
                <a:gridCol w="1022742">
                  <a:extLst>
                    <a:ext uri="{9D8B030D-6E8A-4147-A177-3AD203B41FA5}">
                      <a16:colId xmlns:a16="http://schemas.microsoft.com/office/drawing/2014/main" val="3074244680"/>
                    </a:ext>
                  </a:extLst>
                </a:gridCol>
                <a:gridCol w="1022742">
                  <a:extLst>
                    <a:ext uri="{9D8B030D-6E8A-4147-A177-3AD203B41FA5}">
                      <a16:colId xmlns:a16="http://schemas.microsoft.com/office/drawing/2014/main" val="941839558"/>
                    </a:ext>
                  </a:extLst>
                </a:gridCol>
              </a:tblGrid>
              <a:tr h="406853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Run 1(</a:t>
                      </a:r>
                      <a:r>
                        <a:rPr lang="en-US" sz="1600" dirty="0" err="1"/>
                        <a:t>ms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Run 2(</a:t>
                      </a:r>
                      <a:r>
                        <a:rPr lang="en-US" sz="1600" dirty="0" err="1"/>
                        <a:t>ms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Run 3(</a:t>
                      </a:r>
                      <a:r>
                        <a:rPr lang="en-US" sz="1600" dirty="0" err="1"/>
                        <a:t>ms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2653986337"/>
                  </a:ext>
                </a:extLst>
              </a:tr>
              <a:tr h="406853">
                <a:tc>
                  <a:txBody>
                    <a:bodyPr/>
                    <a:lstStyle/>
                    <a:p>
                      <a:r>
                        <a:rPr lang="en-US" sz="1600" dirty="0"/>
                        <a:t>Watchdog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7.7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8.65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11.4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3069441126"/>
                  </a:ext>
                </a:extLst>
              </a:tr>
              <a:tr h="406853">
                <a:tc>
                  <a:txBody>
                    <a:bodyPr/>
                    <a:lstStyle/>
                    <a:p>
                      <a:r>
                        <a:rPr lang="en-US" sz="1600" dirty="0"/>
                        <a:t>Traffic light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3.81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3.04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2.12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2627827500"/>
                  </a:ext>
                </a:extLst>
              </a:tr>
              <a:tr h="406853">
                <a:tc>
                  <a:txBody>
                    <a:bodyPr/>
                    <a:lstStyle/>
                    <a:p>
                      <a:r>
                        <a:rPr lang="en-US" sz="1600" dirty="0"/>
                        <a:t>Train controller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29.72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28.05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29.8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3714787057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84C46F66-6988-6841-A54C-8FD0AFC2E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41253"/>
              </p:ext>
            </p:extLst>
          </p:nvPr>
        </p:nvGraphicFramePr>
        <p:xfrm>
          <a:off x="838200" y="3825539"/>
          <a:ext cx="4537719" cy="162741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469493">
                  <a:extLst>
                    <a:ext uri="{9D8B030D-6E8A-4147-A177-3AD203B41FA5}">
                      <a16:colId xmlns:a16="http://schemas.microsoft.com/office/drawing/2014/main" val="3367710014"/>
                    </a:ext>
                  </a:extLst>
                </a:gridCol>
                <a:gridCol w="1022742">
                  <a:extLst>
                    <a:ext uri="{9D8B030D-6E8A-4147-A177-3AD203B41FA5}">
                      <a16:colId xmlns:a16="http://schemas.microsoft.com/office/drawing/2014/main" val="17477540"/>
                    </a:ext>
                  </a:extLst>
                </a:gridCol>
                <a:gridCol w="1022742">
                  <a:extLst>
                    <a:ext uri="{9D8B030D-6E8A-4147-A177-3AD203B41FA5}">
                      <a16:colId xmlns:a16="http://schemas.microsoft.com/office/drawing/2014/main" val="3074244680"/>
                    </a:ext>
                  </a:extLst>
                </a:gridCol>
                <a:gridCol w="1022742">
                  <a:extLst>
                    <a:ext uri="{9D8B030D-6E8A-4147-A177-3AD203B41FA5}">
                      <a16:colId xmlns:a16="http://schemas.microsoft.com/office/drawing/2014/main" val="941839558"/>
                    </a:ext>
                  </a:extLst>
                </a:gridCol>
              </a:tblGrid>
              <a:tr h="406853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Run 1(</a:t>
                      </a: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𝜇s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Run 2(</a:t>
                      </a: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𝜇s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Run 3(</a:t>
                      </a: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𝜇s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2653986337"/>
                  </a:ext>
                </a:extLst>
              </a:tr>
              <a:tr h="406853">
                <a:tc>
                  <a:txBody>
                    <a:bodyPr/>
                    <a:lstStyle/>
                    <a:p>
                      <a:r>
                        <a:rPr lang="en-US" sz="1600" dirty="0"/>
                        <a:t>Watchdog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97.3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106.7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98.7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3069441126"/>
                  </a:ext>
                </a:extLst>
              </a:tr>
              <a:tr h="406853">
                <a:tc>
                  <a:txBody>
                    <a:bodyPr/>
                    <a:lstStyle/>
                    <a:p>
                      <a:r>
                        <a:rPr lang="en-US" sz="1600" dirty="0"/>
                        <a:t>Traffic light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110.8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120.2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115.1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2627827500"/>
                  </a:ext>
                </a:extLst>
              </a:tr>
              <a:tr h="406853">
                <a:tc>
                  <a:txBody>
                    <a:bodyPr/>
                    <a:lstStyle/>
                    <a:p>
                      <a:r>
                        <a:rPr lang="en-US" sz="1600" dirty="0"/>
                        <a:t>Train controller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144.3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128.1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138.7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</a:endParaRPr>
                    </a:p>
                  </a:txBody>
                  <a:tcPr marL="53632" marR="53632" anchor="ctr"/>
                </a:tc>
                <a:extLst>
                  <a:ext uri="{0D108BD9-81ED-4DB2-BD59-A6C34878D82A}">
                    <a16:rowId xmlns:a16="http://schemas.microsoft.com/office/drawing/2014/main" val="3714787057"/>
                  </a:ext>
                </a:extLst>
              </a:tr>
            </a:tbl>
          </a:graphicData>
        </a:graphic>
      </p:graphicFrame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9C6A16D-6C48-4846-A50D-DEE242B2A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32" y="1399865"/>
            <a:ext cx="5908702" cy="43925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8441E5-F0F1-BC45-A6F8-DC9C1E88BA98}"/>
              </a:ext>
            </a:extLst>
          </p:cNvPr>
          <p:cNvSpPr txBox="1"/>
          <p:nvPr/>
        </p:nvSpPr>
        <p:spPr>
          <a:xfrm>
            <a:off x="1695871" y="3309792"/>
            <a:ext cx="282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Response time including I/O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8F83B-A79C-9549-8CC7-5416ACD4F7EC}"/>
              </a:ext>
            </a:extLst>
          </p:cNvPr>
          <p:cNvSpPr txBox="1"/>
          <p:nvPr/>
        </p:nvSpPr>
        <p:spPr>
          <a:xfrm>
            <a:off x="1631988" y="5423093"/>
            <a:ext cx="28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Response time excluding I/O</a:t>
            </a:r>
          </a:p>
        </p:txBody>
      </p:sp>
    </p:spTree>
    <p:extLst>
      <p:ext uri="{BB962C8B-B14F-4D97-AF65-F5344CB8AC3E}">
        <p14:creationId xmlns:p14="http://schemas.microsoft.com/office/powerpoint/2010/main" val="23440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Future </a:t>
            </a:r>
            <a:r>
              <a:rPr lang="en-US" dirty="0"/>
              <a:t>work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sz="half" idx="2"/>
          </p:nvPr>
        </p:nvSpPr>
        <p:spPr>
          <a:xfrm>
            <a:off x="6816080" y="3144540"/>
            <a:ext cx="5181600" cy="23400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Bytecode interpreter for eager static typed functional languages</a:t>
            </a:r>
          </a:p>
          <a:p>
            <a:r>
              <a:rPr lang="en-US" dirty="0"/>
              <a:t>Security</a:t>
            </a:r>
          </a:p>
          <a:p>
            <a:r>
              <a:rPr lang="en-US" dirty="0"/>
              <a:t>Portability</a:t>
            </a:r>
          </a:p>
          <a:p>
            <a:r>
              <a:rPr lang="en-US" dirty="0"/>
              <a:t>STM32, ESP32,…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736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 et. </a:t>
            </a:r>
            <a:r>
              <a:rPr lang="en-US" dirty="0">
                <a:latin typeface="Calibri" panose="020F0502020204030204"/>
              </a:rPr>
              <a:t>al. Arrows for Secure Information Flow. TCS 2010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CEA373D-8622-3E4B-8BE7-FEB312F46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988840"/>
            <a:ext cx="3479800" cy="1155700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F9B1A824-C794-E140-B010-2FF94FA3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204864"/>
            <a:ext cx="652872" cy="6480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DD13E4-C10E-C340-8853-75C49827B411}"/>
              </a:ext>
            </a:extLst>
          </p:cNvPr>
          <p:cNvSpPr txBox="1"/>
          <p:nvPr/>
        </p:nvSpPr>
        <p:spPr>
          <a:xfrm>
            <a:off x="467374" y="4165669"/>
            <a:ext cx="47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200" dirty="0">
                <a:solidFill>
                  <a:schemeClr val="tx2">
                    <a:lumMod val="75000"/>
                  </a:schemeClr>
                </a:solidFill>
              </a:rPr>
              <a:t>Foreign Function Interface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524B6CE-6525-9044-A54B-8B125B30F27F}"/>
              </a:ext>
            </a:extLst>
          </p:cNvPr>
          <p:cNvSpPr txBox="1">
            <a:spLocks/>
          </p:cNvSpPr>
          <p:nvPr/>
        </p:nvSpPr>
        <p:spPr>
          <a:xfrm>
            <a:off x="7032124" y="2012305"/>
            <a:ext cx="3156951" cy="1132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Sense </a:t>
            </a:r>
            <a:r>
              <a:rPr lang="en-US" dirty="0"/>
              <a:t>VM</a:t>
            </a:r>
          </a:p>
        </p:txBody>
      </p:sp>
    </p:spTree>
    <p:extLst>
      <p:ext uri="{BB962C8B-B14F-4D97-AF65-F5344CB8AC3E}">
        <p14:creationId xmlns:p14="http://schemas.microsoft.com/office/powerpoint/2010/main" val="333248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03204" y="2862882"/>
            <a:ext cx="3348980" cy="114218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Related </a:t>
            </a:r>
            <a:r>
              <a:rPr lang="en-US" dirty="0"/>
              <a:t>work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08052-46D4-4451-BCD3-D01F8058D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559E14-4837-9049-9682-AE7BF1263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63227"/>
            <a:ext cx="2952328" cy="541757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224DB284-F38A-A147-A773-0407BD1B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2066052"/>
            <a:ext cx="888449" cy="936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ACD2F2-8455-2C4D-B7DD-D2012EECB16D}"/>
              </a:ext>
            </a:extLst>
          </p:cNvPr>
          <p:cNvSpPr txBox="1"/>
          <p:nvPr/>
        </p:nvSpPr>
        <p:spPr>
          <a:xfrm>
            <a:off x="2351584" y="4051097"/>
            <a:ext cx="1757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200" dirty="0">
                <a:solidFill>
                  <a:schemeClr val="bg2">
                    <a:lumMod val="25000"/>
                  </a:schemeClr>
                </a:solidFill>
              </a:rPr>
              <a:t>Velox VM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5A9428-0AD4-1746-97D1-E347FE34FE29}"/>
              </a:ext>
            </a:extLst>
          </p:cNvPr>
          <p:cNvSpPr txBox="1"/>
          <p:nvPr/>
        </p:nvSpPr>
        <p:spPr>
          <a:xfrm>
            <a:off x="5691882" y="4051096"/>
            <a:ext cx="808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200" dirty="0">
                <a:solidFill>
                  <a:schemeClr val="bg2">
                    <a:lumMod val="25000"/>
                  </a:schemeClr>
                </a:solidFill>
              </a:rPr>
              <a:t>FRP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390E43-31CD-C048-9450-4C7B52023692}"/>
              </a:ext>
            </a:extLst>
          </p:cNvPr>
          <p:cNvSpPr txBox="1"/>
          <p:nvPr/>
        </p:nvSpPr>
        <p:spPr>
          <a:xfrm>
            <a:off x="7752184" y="4258403"/>
            <a:ext cx="276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bg2">
                    <a:lumMod val="25000"/>
                  </a:schemeClr>
                </a:solidFill>
              </a:rPr>
              <a:t>… more details in the paper</a:t>
            </a:r>
          </a:p>
        </p:txBody>
      </p:sp>
    </p:spTree>
    <p:extLst>
      <p:ext uri="{BB962C8B-B14F-4D97-AF65-F5344CB8AC3E}">
        <p14:creationId xmlns:p14="http://schemas.microsoft.com/office/powerpoint/2010/main" val="234151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4071AB-35FA-429E-9340-8B190226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47506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F29DE2-4C65-4B7E-9FFE-B1029ACFE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you have any questions?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D5E11C3-EA4D-47AF-BF57-73A609FB921B}"/>
              </a:ext>
            </a:extLst>
          </p:cNvPr>
          <p:cNvSpPr txBox="1">
            <a:spLocks/>
          </p:cNvSpPr>
          <p:nvPr/>
        </p:nvSpPr>
        <p:spPr>
          <a:xfrm>
            <a:off x="1208463" y="1130220"/>
            <a:ext cx="3065785" cy="6647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00" u="sng" dirty="0" err="1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sarkara@chalmers.se</a:t>
            </a:r>
            <a:endParaRPr lang="en-US" sz="1000" u="sng" dirty="0">
              <a:solidFill>
                <a:schemeClr val="tx2"/>
              </a:solidFill>
              <a:latin typeface="+mj-lt"/>
              <a:ea typeface="Roboto" panose="02000000000000000000" pitchFamily="2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1000" u="sng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https://</a:t>
            </a:r>
            <a:r>
              <a:rPr lang="en-US" sz="1000" u="sng" dirty="0" err="1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abhiroop.github.io</a:t>
            </a:r>
            <a:r>
              <a:rPr lang="en-US" sz="1000" u="sng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/pubs/hailstorm/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7AC913D-3910-49E5-8CE7-CA4E91F625A1}"/>
              </a:ext>
            </a:extLst>
          </p:cNvPr>
          <p:cNvSpPr/>
          <p:nvPr/>
        </p:nvSpPr>
        <p:spPr>
          <a:xfrm>
            <a:off x="967623" y="1228134"/>
            <a:ext cx="234485" cy="234485"/>
          </a:xfrm>
          <a:custGeom>
            <a:avLst/>
            <a:gdLst>
              <a:gd name="connsiteX0" fmla="*/ 228545 w 279328"/>
              <a:gd name="connsiteY0" fmla="*/ 0 h 279328"/>
              <a:gd name="connsiteX1" fmla="*/ 279328 w 279328"/>
              <a:gd name="connsiteY1" fmla="*/ 50784 h 279328"/>
              <a:gd name="connsiteX2" fmla="*/ 264443 w 279328"/>
              <a:gd name="connsiteY2" fmla="*/ 86695 h 279328"/>
              <a:gd name="connsiteX3" fmla="*/ 93045 w 279328"/>
              <a:gd name="connsiteY3" fmla="*/ 258107 h 279328"/>
              <a:gd name="connsiteX4" fmla="*/ 0 w 279328"/>
              <a:gd name="connsiteY4" fmla="*/ 279328 h 279328"/>
              <a:gd name="connsiteX5" fmla="*/ 21221 w 279328"/>
              <a:gd name="connsiteY5" fmla="*/ 186283 h 279328"/>
              <a:gd name="connsiteX6" fmla="*/ 192633 w 279328"/>
              <a:gd name="connsiteY6" fmla="*/ 14885 h 279328"/>
              <a:gd name="connsiteX7" fmla="*/ 228545 w 279328"/>
              <a:gd name="connsiteY7" fmla="*/ 0 h 279328"/>
              <a:gd name="connsiteX8" fmla="*/ 228545 w 279328"/>
              <a:gd name="connsiteY8" fmla="*/ 12699 h 279328"/>
              <a:gd name="connsiteX9" fmla="*/ 201608 w 279328"/>
              <a:gd name="connsiteY9" fmla="*/ 23859 h 279328"/>
              <a:gd name="connsiteX10" fmla="*/ 187059 w 279328"/>
              <a:gd name="connsiteY10" fmla="*/ 38408 h 279328"/>
              <a:gd name="connsiteX11" fmla="*/ 240920 w 279328"/>
              <a:gd name="connsiteY11" fmla="*/ 92282 h 279328"/>
              <a:gd name="connsiteX12" fmla="*/ 255469 w 279328"/>
              <a:gd name="connsiteY12" fmla="*/ 77721 h 279328"/>
              <a:gd name="connsiteX13" fmla="*/ 266629 w 279328"/>
              <a:gd name="connsiteY13" fmla="*/ 50784 h 279328"/>
              <a:gd name="connsiteX14" fmla="*/ 228545 w 279328"/>
              <a:gd name="connsiteY14" fmla="*/ 12699 h 279328"/>
              <a:gd name="connsiteX15" fmla="*/ 178072 w 279328"/>
              <a:gd name="connsiteY15" fmla="*/ 47395 h 279328"/>
              <a:gd name="connsiteX16" fmla="*/ 41356 w 279328"/>
              <a:gd name="connsiteY16" fmla="*/ 184098 h 279328"/>
              <a:gd name="connsiteX17" fmla="*/ 88881 w 279328"/>
              <a:gd name="connsiteY17" fmla="*/ 184098 h 279328"/>
              <a:gd name="connsiteX18" fmla="*/ 95230 w 279328"/>
              <a:gd name="connsiteY18" fmla="*/ 190448 h 279328"/>
              <a:gd name="connsiteX19" fmla="*/ 95230 w 279328"/>
              <a:gd name="connsiteY19" fmla="*/ 237972 h 279328"/>
              <a:gd name="connsiteX20" fmla="*/ 231933 w 279328"/>
              <a:gd name="connsiteY20" fmla="*/ 101257 h 279328"/>
              <a:gd name="connsiteX21" fmla="*/ 178072 w 279328"/>
              <a:gd name="connsiteY21" fmla="*/ 47395 h 279328"/>
              <a:gd name="connsiteX22" fmla="*/ 33080 w 279328"/>
              <a:gd name="connsiteY22" fmla="*/ 196797 h 279328"/>
              <a:gd name="connsiteX23" fmla="*/ 22695 w 279328"/>
              <a:gd name="connsiteY23" fmla="*/ 241244 h 279328"/>
              <a:gd name="connsiteX24" fmla="*/ 38084 w 279328"/>
              <a:gd name="connsiteY24" fmla="*/ 241244 h 279328"/>
              <a:gd name="connsiteX25" fmla="*/ 38084 w 279328"/>
              <a:gd name="connsiteY25" fmla="*/ 256633 h 279328"/>
              <a:gd name="connsiteX26" fmla="*/ 82531 w 279328"/>
              <a:gd name="connsiteY26" fmla="*/ 246248 h 279328"/>
              <a:gd name="connsiteX27" fmla="*/ 82531 w 279328"/>
              <a:gd name="connsiteY27" fmla="*/ 196797 h 279328"/>
              <a:gd name="connsiteX28" fmla="*/ 33080 w 279328"/>
              <a:gd name="connsiteY28" fmla="*/ 196797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9328" h="279328">
                <a:moveTo>
                  <a:pt x="228545" y="0"/>
                </a:moveTo>
                <a:cubicBezTo>
                  <a:pt x="256594" y="0"/>
                  <a:pt x="279328" y="22734"/>
                  <a:pt x="279328" y="50784"/>
                </a:cubicBezTo>
                <a:cubicBezTo>
                  <a:pt x="279328" y="64815"/>
                  <a:pt x="273638" y="77514"/>
                  <a:pt x="264443" y="86695"/>
                </a:cubicBezTo>
                <a:lnTo>
                  <a:pt x="93045" y="258107"/>
                </a:lnTo>
                <a:lnTo>
                  <a:pt x="0" y="279328"/>
                </a:lnTo>
                <a:lnTo>
                  <a:pt x="21221" y="186283"/>
                </a:lnTo>
                <a:lnTo>
                  <a:pt x="192633" y="14885"/>
                </a:lnTo>
                <a:cubicBezTo>
                  <a:pt x="201814" y="5677"/>
                  <a:pt x="214514" y="0"/>
                  <a:pt x="228545" y="0"/>
                </a:cubicBezTo>
                <a:close/>
                <a:moveTo>
                  <a:pt x="228545" y="12699"/>
                </a:moveTo>
                <a:cubicBezTo>
                  <a:pt x="211966" y="12699"/>
                  <a:pt x="201608" y="23859"/>
                  <a:pt x="201608" y="23859"/>
                </a:cubicBezTo>
                <a:lnTo>
                  <a:pt x="187059" y="38408"/>
                </a:lnTo>
                <a:lnTo>
                  <a:pt x="240920" y="92282"/>
                </a:lnTo>
                <a:lnTo>
                  <a:pt x="255469" y="77721"/>
                </a:lnTo>
                <a:cubicBezTo>
                  <a:pt x="262361" y="70828"/>
                  <a:pt x="266629" y="61310"/>
                  <a:pt x="266629" y="50784"/>
                </a:cubicBezTo>
                <a:cubicBezTo>
                  <a:pt x="266629" y="29743"/>
                  <a:pt x="249585" y="12699"/>
                  <a:pt x="228545" y="12699"/>
                </a:cubicBezTo>
                <a:close/>
                <a:moveTo>
                  <a:pt x="178072" y="47395"/>
                </a:moveTo>
                <a:lnTo>
                  <a:pt x="41356" y="184098"/>
                </a:lnTo>
                <a:lnTo>
                  <a:pt x="88881" y="184098"/>
                </a:lnTo>
                <a:cubicBezTo>
                  <a:pt x="92385" y="184098"/>
                  <a:pt x="95230" y="186943"/>
                  <a:pt x="95230" y="190448"/>
                </a:cubicBezTo>
                <a:lnTo>
                  <a:pt x="95230" y="237972"/>
                </a:lnTo>
                <a:cubicBezTo>
                  <a:pt x="95230" y="237972"/>
                  <a:pt x="231933" y="101257"/>
                  <a:pt x="231933" y="101257"/>
                </a:cubicBezTo>
                <a:lnTo>
                  <a:pt x="178072" y="47395"/>
                </a:lnTo>
                <a:close/>
                <a:moveTo>
                  <a:pt x="33080" y="196797"/>
                </a:moveTo>
                <a:lnTo>
                  <a:pt x="22695" y="241244"/>
                </a:lnTo>
                <a:lnTo>
                  <a:pt x="38084" y="241244"/>
                </a:lnTo>
                <a:lnTo>
                  <a:pt x="38084" y="256633"/>
                </a:lnTo>
                <a:lnTo>
                  <a:pt x="82531" y="246248"/>
                </a:lnTo>
                <a:cubicBezTo>
                  <a:pt x="82531" y="246248"/>
                  <a:pt x="82531" y="196797"/>
                  <a:pt x="82531" y="196797"/>
                </a:cubicBezTo>
                <a:lnTo>
                  <a:pt x="33080" y="1967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EC0DA6-308B-4426-9302-F23483EEFC2D}"/>
              </a:ext>
            </a:extLst>
          </p:cNvPr>
          <p:cNvSpPr/>
          <p:nvPr/>
        </p:nvSpPr>
        <p:spPr>
          <a:xfrm>
            <a:off x="999600" y="1551419"/>
            <a:ext cx="170533" cy="234461"/>
          </a:xfrm>
          <a:custGeom>
            <a:avLst/>
            <a:gdLst>
              <a:gd name="connsiteX0" fmla="*/ 199640 w 203146"/>
              <a:gd name="connsiteY0" fmla="*/ 631 h 279300"/>
              <a:gd name="connsiteX1" fmla="*/ 202474 w 203146"/>
              <a:gd name="connsiteY1" fmla="*/ 9154 h 279300"/>
              <a:gd name="connsiteX2" fmla="*/ 169535 w 203146"/>
              <a:gd name="connsiteY2" fmla="*/ 41601 h 279300"/>
              <a:gd name="connsiteX3" fmla="*/ 117778 w 203146"/>
              <a:gd name="connsiteY3" fmla="*/ 37398 h 279300"/>
              <a:gd name="connsiteX4" fmla="*/ 88305 w 203146"/>
              <a:gd name="connsiteY4" fmla="*/ 34972 h 279300"/>
              <a:gd name="connsiteX5" fmla="*/ 76950 w 203146"/>
              <a:gd name="connsiteY5" fmla="*/ 51123 h 279300"/>
              <a:gd name="connsiteX6" fmla="*/ 139665 w 203146"/>
              <a:gd name="connsiteY6" fmla="*/ 120583 h 279300"/>
              <a:gd name="connsiteX7" fmla="*/ 139665 w 203146"/>
              <a:gd name="connsiteY7" fmla="*/ 209464 h 279300"/>
              <a:gd name="connsiteX8" fmla="*/ 69837 w 203146"/>
              <a:gd name="connsiteY8" fmla="*/ 279300 h 279300"/>
              <a:gd name="connsiteX9" fmla="*/ 0 w 203146"/>
              <a:gd name="connsiteY9" fmla="*/ 209464 h 279300"/>
              <a:gd name="connsiteX10" fmla="*/ 0 w 203146"/>
              <a:gd name="connsiteY10" fmla="*/ 120583 h 279300"/>
              <a:gd name="connsiteX11" fmla="*/ 64028 w 203146"/>
              <a:gd name="connsiteY11" fmla="*/ 51059 h 279300"/>
              <a:gd name="connsiteX12" fmla="*/ 81636 w 203146"/>
              <a:gd name="connsiteY12" fmla="*/ 24165 h 279300"/>
              <a:gd name="connsiteX13" fmla="*/ 123455 w 203146"/>
              <a:gd name="connsiteY13" fmla="*/ 26033 h 279300"/>
              <a:gd name="connsiteX14" fmla="*/ 191120 w 203146"/>
              <a:gd name="connsiteY14" fmla="*/ 3485 h 279300"/>
              <a:gd name="connsiteX15" fmla="*/ 199640 w 203146"/>
              <a:gd name="connsiteY15" fmla="*/ 631 h 279300"/>
              <a:gd name="connsiteX16" fmla="*/ 63480 w 203146"/>
              <a:gd name="connsiteY16" fmla="*/ 63824 h 279300"/>
              <a:gd name="connsiteX17" fmla="*/ 12696 w 203146"/>
              <a:gd name="connsiteY17" fmla="*/ 120583 h 279300"/>
              <a:gd name="connsiteX18" fmla="*/ 12696 w 203146"/>
              <a:gd name="connsiteY18" fmla="*/ 126940 h 279300"/>
              <a:gd name="connsiteX19" fmla="*/ 63480 w 203146"/>
              <a:gd name="connsiteY19" fmla="*/ 126940 h 279300"/>
              <a:gd name="connsiteX20" fmla="*/ 63480 w 203146"/>
              <a:gd name="connsiteY20" fmla="*/ 63824 h 279300"/>
              <a:gd name="connsiteX21" fmla="*/ 76185 w 203146"/>
              <a:gd name="connsiteY21" fmla="*/ 63824 h 279300"/>
              <a:gd name="connsiteX22" fmla="*/ 76185 w 203146"/>
              <a:gd name="connsiteY22" fmla="*/ 126940 h 279300"/>
              <a:gd name="connsiteX23" fmla="*/ 126969 w 203146"/>
              <a:gd name="connsiteY23" fmla="*/ 126940 h 279300"/>
              <a:gd name="connsiteX24" fmla="*/ 126969 w 203146"/>
              <a:gd name="connsiteY24" fmla="*/ 120583 h 279300"/>
              <a:gd name="connsiteX25" fmla="*/ 76185 w 203146"/>
              <a:gd name="connsiteY25" fmla="*/ 63824 h 279300"/>
              <a:gd name="connsiteX26" fmla="*/ 12696 w 203146"/>
              <a:gd name="connsiteY26" fmla="*/ 139628 h 279300"/>
              <a:gd name="connsiteX27" fmla="*/ 12696 w 203146"/>
              <a:gd name="connsiteY27" fmla="*/ 209464 h 279300"/>
              <a:gd name="connsiteX28" fmla="*/ 69837 w 203146"/>
              <a:gd name="connsiteY28" fmla="*/ 266599 h 279300"/>
              <a:gd name="connsiteX29" fmla="*/ 126969 w 203146"/>
              <a:gd name="connsiteY29" fmla="*/ 209464 h 279300"/>
              <a:gd name="connsiteX30" fmla="*/ 126969 w 203146"/>
              <a:gd name="connsiteY30" fmla="*/ 139628 h 279300"/>
              <a:gd name="connsiteX31" fmla="*/ 12696 w 203146"/>
              <a:gd name="connsiteY31" fmla="*/ 139628 h 2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03146" h="279300">
                <a:moveTo>
                  <a:pt x="199640" y="631"/>
                </a:moveTo>
                <a:cubicBezTo>
                  <a:pt x="202777" y="2214"/>
                  <a:pt x="204042" y="6015"/>
                  <a:pt x="202474" y="9154"/>
                </a:cubicBezTo>
                <a:cubicBezTo>
                  <a:pt x="195068" y="23970"/>
                  <a:pt x="184451" y="35802"/>
                  <a:pt x="169535" y="41601"/>
                </a:cubicBezTo>
                <a:cubicBezTo>
                  <a:pt x="157349" y="46349"/>
                  <a:pt x="141904" y="49450"/>
                  <a:pt x="117778" y="37398"/>
                </a:cubicBezTo>
                <a:cubicBezTo>
                  <a:pt x="103400" y="30210"/>
                  <a:pt x="97374" y="29367"/>
                  <a:pt x="88305" y="34972"/>
                </a:cubicBezTo>
                <a:cubicBezTo>
                  <a:pt x="82089" y="38812"/>
                  <a:pt x="78415" y="45143"/>
                  <a:pt x="76950" y="51123"/>
                </a:cubicBezTo>
                <a:cubicBezTo>
                  <a:pt x="112176" y="54691"/>
                  <a:pt x="139665" y="84426"/>
                  <a:pt x="139665" y="120583"/>
                </a:cubicBezTo>
                <a:lnTo>
                  <a:pt x="139665" y="209464"/>
                </a:lnTo>
                <a:cubicBezTo>
                  <a:pt x="139665" y="248034"/>
                  <a:pt x="108398" y="279300"/>
                  <a:pt x="69837" y="279300"/>
                </a:cubicBezTo>
                <a:cubicBezTo>
                  <a:pt x="31268" y="279300"/>
                  <a:pt x="0" y="248034"/>
                  <a:pt x="0" y="209464"/>
                </a:cubicBezTo>
                <a:lnTo>
                  <a:pt x="0" y="120583"/>
                </a:lnTo>
                <a:cubicBezTo>
                  <a:pt x="0" y="83985"/>
                  <a:pt x="28188" y="54004"/>
                  <a:pt x="64028" y="51059"/>
                </a:cubicBezTo>
                <a:cubicBezTo>
                  <a:pt x="65832" y="40083"/>
                  <a:pt x="72312" y="29938"/>
                  <a:pt x="81636" y="24165"/>
                </a:cubicBezTo>
                <a:cubicBezTo>
                  <a:pt x="90714" y="18573"/>
                  <a:pt x="103844" y="14966"/>
                  <a:pt x="123455" y="26033"/>
                </a:cubicBezTo>
                <a:cubicBezTo>
                  <a:pt x="157906" y="45467"/>
                  <a:pt x="176865" y="25228"/>
                  <a:pt x="191120" y="3485"/>
                </a:cubicBezTo>
                <a:cubicBezTo>
                  <a:pt x="193047" y="540"/>
                  <a:pt x="196495" y="-926"/>
                  <a:pt x="199640" y="631"/>
                </a:cubicBezTo>
                <a:close/>
                <a:moveTo>
                  <a:pt x="63480" y="63824"/>
                </a:moveTo>
                <a:cubicBezTo>
                  <a:pt x="34914" y="66990"/>
                  <a:pt x="12696" y="91185"/>
                  <a:pt x="12696" y="120583"/>
                </a:cubicBezTo>
                <a:lnTo>
                  <a:pt x="12696" y="126940"/>
                </a:lnTo>
                <a:lnTo>
                  <a:pt x="63480" y="126940"/>
                </a:lnTo>
                <a:lnTo>
                  <a:pt x="63480" y="63824"/>
                </a:lnTo>
                <a:close/>
                <a:moveTo>
                  <a:pt x="76185" y="63824"/>
                </a:moveTo>
                <a:lnTo>
                  <a:pt x="76185" y="126940"/>
                </a:lnTo>
                <a:lnTo>
                  <a:pt x="126969" y="126940"/>
                </a:lnTo>
                <a:lnTo>
                  <a:pt x="126969" y="120583"/>
                </a:lnTo>
                <a:cubicBezTo>
                  <a:pt x="126969" y="91185"/>
                  <a:pt x="104751" y="66990"/>
                  <a:pt x="76185" y="63824"/>
                </a:cubicBezTo>
                <a:close/>
                <a:moveTo>
                  <a:pt x="12696" y="139628"/>
                </a:moveTo>
                <a:lnTo>
                  <a:pt x="12696" y="209464"/>
                </a:lnTo>
                <a:cubicBezTo>
                  <a:pt x="12696" y="241029"/>
                  <a:pt x="38277" y="266599"/>
                  <a:pt x="69837" y="266599"/>
                </a:cubicBezTo>
                <a:cubicBezTo>
                  <a:pt x="101388" y="266599"/>
                  <a:pt x="126969" y="241029"/>
                  <a:pt x="126969" y="209464"/>
                </a:cubicBezTo>
                <a:cubicBezTo>
                  <a:pt x="126969" y="209464"/>
                  <a:pt x="126969" y="139628"/>
                  <a:pt x="126969" y="139628"/>
                </a:cubicBezTo>
                <a:lnTo>
                  <a:pt x="12696" y="13962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B1D79-BB26-41DB-8634-ED5FE9DBF7B2}"/>
              </a:ext>
            </a:extLst>
          </p:cNvPr>
          <p:cNvSpPr/>
          <p:nvPr/>
        </p:nvSpPr>
        <p:spPr>
          <a:xfrm>
            <a:off x="0" y="6997581"/>
            <a:ext cx="5400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>
                <a:solidFill>
                  <a:schemeClr val="bg1">
                    <a:lumMod val="65000"/>
                  </a:schemeClr>
                </a:solidFill>
              </a:rPr>
              <a:t>Photo credit</a:t>
            </a:r>
            <a:r>
              <a:rPr lang="it-IT" sz="1400">
                <a:solidFill>
                  <a:schemeClr val="bg1">
                    <a:lumMod val="65000"/>
                  </a:schemeClr>
                </a:solidFill>
              </a:rPr>
              <a:t>: PeterArreola via </a:t>
            </a:r>
            <a:r>
              <a:rPr lang="it-IT" sz="1400">
                <a:solidFill>
                  <a:schemeClr val="bg1">
                    <a:lumMod val="65000"/>
                  </a:schemeClr>
                </a:solidFill>
                <a:hlinkClick r:id="rId3"/>
              </a:rPr>
              <a:t>Pixabay</a:t>
            </a:r>
            <a:r>
              <a:rPr lang="it-IT" sz="14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(Creative Commons Zero 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  <a:hlinkClick r:id="rId4"/>
              </a:rPr>
              <a:t>license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DE615-87BD-4D01-ABC2-BF835ADE16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0466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FE93FA-186F-4273-9A19-15CEEA764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126" y="1772816"/>
            <a:ext cx="5832648" cy="2906437"/>
          </a:xfrm>
        </p:spPr>
        <p:txBody>
          <a:bodyPr/>
          <a:lstStyle/>
          <a:p>
            <a:r>
              <a:rPr lang="en-US" sz="17000" dirty="0"/>
              <a:t>C</a:t>
            </a:r>
            <a:endParaRPr lang="en-US" sz="17000" baseline="30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A07E97-92F8-4A8F-8155-04972B93D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404664"/>
            <a:ext cx="7890048" cy="1500187"/>
          </a:xfrm>
        </p:spPr>
        <p:txBody>
          <a:bodyPr/>
          <a:lstStyle/>
          <a:p>
            <a:r>
              <a:rPr lang="en-US" dirty="0"/>
              <a:t>How do we program such a wide variety of devices?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D45CE9-64CE-4A9F-B7C9-C084E973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tiobe.com</a:t>
            </a:r>
            <a:r>
              <a:rPr lang="en-US" dirty="0"/>
              <a:t>/</a:t>
            </a:r>
            <a:r>
              <a:rPr lang="en-US" dirty="0" err="1"/>
              <a:t>tiobe</a:t>
            </a:r>
            <a:r>
              <a:rPr lang="en-US" dirty="0"/>
              <a:t>-index/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085A69-9A21-462A-BB32-0E97F077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E9A6-4B72-4A45-A29F-D1E0E340A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7256109"/>
            <a:ext cx="10515600" cy="1500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CE9D0F3-9133-42C7-9A2F-EE6DD2CB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5</a:t>
            </a:fld>
            <a:endParaRPr lang="en-US"/>
          </a:p>
        </p:txBody>
      </p:sp>
      <p:pic>
        <p:nvPicPr>
          <p:cNvPr id="21" name="Picture 2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50552C9-CE8F-C643-AC14-081D6AEDE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93595"/>
            <a:ext cx="6296297" cy="3744416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0BC918AE-E376-FF4A-A754-CFC88172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74049"/>
            <a:ext cx="10515600" cy="2852737"/>
          </a:xfrm>
        </p:spPr>
        <p:txBody>
          <a:bodyPr/>
          <a:lstStyle/>
          <a:p>
            <a:endParaRPr lang="en-SE" dirty="0"/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C377B8-6D1B-5B49-A5A8-B6BDBD4FC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456910"/>
            <a:ext cx="8021488" cy="149237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EA362DB-43FF-5D40-9D3D-BBD406D9B9FF}"/>
              </a:ext>
            </a:extLst>
          </p:cNvPr>
          <p:cNvSpPr/>
          <p:nvPr/>
        </p:nvSpPr>
        <p:spPr>
          <a:xfrm>
            <a:off x="1055440" y="2636912"/>
            <a:ext cx="288032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accent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DAF5E1-A4BC-6249-B643-6AC4596D43EC}"/>
              </a:ext>
            </a:extLst>
          </p:cNvPr>
          <p:cNvCxnSpPr>
            <a:cxnSpLocks/>
          </p:cNvCxnSpPr>
          <p:nvPr/>
        </p:nvCxnSpPr>
        <p:spPr>
          <a:xfrm>
            <a:off x="5015880" y="5589240"/>
            <a:ext cx="3773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E8F188-BF30-AF42-B48B-4B89CB18511C}"/>
              </a:ext>
            </a:extLst>
          </p:cNvPr>
          <p:cNvCxnSpPr>
            <a:cxnSpLocks/>
          </p:cNvCxnSpPr>
          <p:nvPr/>
        </p:nvCxnSpPr>
        <p:spPr>
          <a:xfrm>
            <a:off x="1055440" y="5949280"/>
            <a:ext cx="69127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1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07368" y="2708920"/>
            <a:ext cx="11233248" cy="113223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Motivation </a:t>
            </a:r>
            <a:r>
              <a:rPr lang="en-US" dirty="0"/>
              <a:t>Program IoT in high level languages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50B51-2F6C-3D43-B9F7-CFC4B41D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FE72AD-A33E-4849-965A-1FFD5F964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DD1092-DD5A-8E4A-A83A-537EB4784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7" y="0"/>
            <a:ext cx="3780733" cy="4464496"/>
          </a:xfrm>
          <a:prstGeom prst="rect">
            <a:avLst/>
          </a:prstGeom>
        </p:spPr>
      </p:pic>
      <p:sp>
        <p:nvSpPr>
          <p:cNvPr id="9" name="Footer Placeholder 38">
            <a:extLst>
              <a:ext uri="{FF2B5EF4-FFF2-40B4-BE49-F238E27FC236}">
                <a16:creationId xmlns:a16="http://schemas.microsoft.com/office/drawing/2014/main" id="{B819708C-8CAE-464F-84D8-94B61B0A7FD1}"/>
              </a:ext>
            </a:extLst>
          </p:cNvPr>
          <p:cNvSpPr txBox="1">
            <a:spLocks/>
          </p:cNvSpPr>
          <p:nvPr/>
        </p:nvSpPr>
        <p:spPr>
          <a:xfrm>
            <a:off x="870248" y="6309320"/>
            <a:ext cx="5225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354" rtl="0" eaLnBrk="1" latinLnBrk="0" hangingPunct="1"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*</a:t>
            </a:r>
            <a:r>
              <a:rPr lang="en-GB" b="1" dirty="0" err="1"/>
              <a:t>Valliappan</a:t>
            </a:r>
            <a:r>
              <a:rPr lang="en-GB" b="1" dirty="0"/>
              <a:t> et. al. - Towards Secure IoT Programming in Haskell. HASKELL 2020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B867CCE-E2B2-CD42-B7CC-2138CCB45F38}"/>
              </a:ext>
            </a:extLst>
          </p:cNvPr>
          <p:cNvSpPr txBox="1">
            <a:spLocks/>
          </p:cNvSpPr>
          <p:nvPr/>
        </p:nvSpPr>
        <p:spPr>
          <a:xfrm>
            <a:off x="2639616" y="4283559"/>
            <a:ext cx="1265312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69913" indent="-5699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/>
              <a:t>HaSki</a:t>
            </a:r>
            <a:r>
              <a:rPr lang="en-US" sz="2800" baseline="30000" dirty="0"/>
              <a:t>*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AC53FF-C42C-9E4E-9A57-FD1FAA224AAE}"/>
              </a:ext>
            </a:extLst>
          </p:cNvPr>
          <p:cNvSpPr txBox="1">
            <a:spLocks/>
          </p:cNvSpPr>
          <p:nvPr/>
        </p:nvSpPr>
        <p:spPr>
          <a:xfrm>
            <a:off x="7248128" y="3961857"/>
            <a:ext cx="3704767" cy="1008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800" dirty="0"/>
              <a:t>Hailstorm❄️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48353E-E074-1F44-8B76-1E4AFBF2E222}"/>
              </a:ext>
            </a:extLst>
          </p:cNvPr>
          <p:cNvCxnSpPr>
            <a:cxnSpLocks/>
          </p:cNvCxnSpPr>
          <p:nvPr/>
        </p:nvCxnSpPr>
        <p:spPr>
          <a:xfrm flipH="1">
            <a:off x="3493419" y="3270638"/>
            <a:ext cx="1224135" cy="950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8EC3EA-F23A-804F-927E-4A33500AE392}"/>
              </a:ext>
            </a:extLst>
          </p:cNvPr>
          <p:cNvCxnSpPr>
            <a:cxnSpLocks/>
          </p:cNvCxnSpPr>
          <p:nvPr/>
        </p:nvCxnSpPr>
        <p:spPr>
          <a:xfrm>
            <a:off x="6744072" y="3212976"/>
            <a:ext cx="1224136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9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2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D29E27F-D56B-46E4-9441-7F127D6D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</a:rPr>
              <a:t>Hailstorm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DBBD8F-04B3-44F4-93DE-2D85E31B8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Functional </a:t>
            </a:r>
            <a:r>
              <a:rPr lang="en-US" sz="2400" dirty="0">
                <a:solidFill>
                  <a:schemeClr val="tx1"/>
                </a:solidFill>
              </a:rPr>
              <a:t>Programming Language</a:t>
            </a:r>
          </a:p>
          <a:p>
            <a:r>
              <a:rPr lang="en-US" sz="2400" dirty="0">
                <a:solidFill>
                  <a:schemeClr val="tx1"/>
                </a:solidFill>
              </a:rPr>
              <a:t>Pure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Statically-Typed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Call-by-value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DSL (not embedded)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068F75-2EDE-460E-8FF9-74B30161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325CB3F-26C9-44D7-A7CB-40F86C5CE4B1}" type="slidenum"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8</a:t>
            </a:fld>
            <a:endParaRPr lang="en-US" sz="10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1C1781-0F4B-CC4E-B68B-9E864C346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93" y="2543175"/>
            <a:ext cx="5623663" cy="2664296"/>
          </a:xfrm>
        </p:spPr>
      </p:pic>
    </p:spTree>
    <p:extLst>
      <p:ext uri="{BB962C8B-B14F-4D97-AF65-F5344CB8AC3E}">
        <p14:creationId xmlns:p14="http://schemas.microsoft.com/office/powerpoint/2010/main" val="23944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F6DCFE65-1BF7-4583-95DD-C16D26CCB0DB}"/>
              </a:ext>
            </a:extLst>
          </p:cNvPr>
          <p:cNvGrpSpPr/>
          <p:nvPr/>
        </p:nvGrpSpPr>
        <p:grpSpPr>
          <a:xfrm>
            <a:off x="893183" y="3679104"/>
            <a:ext cx="1467402" cy="1199551"/>
            <a:chOff x="1921112" y="114053"/>
            <a:chExt cx="8110307" cy="6629895"/>
          </a:xfrm>
        </p:grpSpPr>
        <p:sp>
          <p:nvSpPr>
            <p:cNvPr id="89" name="Figure">
              <a:extLst>
                <a:ext uri="{FF2B5EF4-FFF2-40B4-BE49-F238E27FC236}">
                  <a16:creationId xmlns:a16="http://schemas.microsoft.com/office/drawing/2014/main" id="{3B74A785-3624-43BB-A740-BC0D695DFE36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0" name="Figure">
              <a:extLst>
                <a:ext uri="{FF2B5EF4-FFF2-40B4-BE49-F238E27FC236}">
                  <a16:creationId xmlns:a16="http://schemas.microsoft.com/office/drawing/2014/main" id="{AC1D07C2-EC37-48BA-AD95-479A2D98AA2C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1" name="Figure">
              <a:extLst>
                <a:ext uri="{FF2B5EF4-FFF2-40B4-BE49-F238E27FC236}">
                  <a16:creationId xmlns:a16="http://schemas.microsoft.com/office/drawing/2014/main" id="{7A3EBCD5-9F52-4EE8-A2A4-00D82F2DD40B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2" name="Figure">
              <a:extLst>
                <a:ext uri="{FF2B5EF4-FFF2-40B4-BE49-F238E27FC236}">
                  <a16:creationId xmlns:a16="http://schemas.microsoft.com/office/drawing/2014/main" id="{0602B3D1-34D0-4EC2-93F9-52121D9D7836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3" name="Figure">
              <a:extLst>
                <a:ext uri="{FF2B5EF4-FFF2-40B4-BE49-F238E27FC236}">
                  <a16:creationId xmlns:a16="http://schemas.microsoft.com/office/drawing/2014/main" id="{C94444AD-F449-48FE-A024-C229BBE1AEE5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4" name="Figure">
              <a:extLst>
                <a:ext uri="{FF2B5EF4-FFF2-40B4-BE49-F238E27FC236}">
                  <a16:creationId xmlns:a16="http://schemas.microsoft.com/office/drawing/2014/main" id="{4358133C-3CB3-4CC2-941F-9BB8171C26ED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57A48A-5FCD-4F03-9417-52B37EC9E2E9}"/>
              </a:ext>
            </a:extLst>
          </p:cNvPr>
          <p:cNvGrpSpPr/>
          <p:nvPr/>
        </p:nvGrpSpPr>
        <p:grpSpPr>
          <a:xfrm>
            <a:off x="893183" y="2257386"/>
            <a:ext cx="1467402" cy="1199551"/>
            <a:chOff x="1921112" y="114053"/>
            <a:chExt cx="8110307" cy="6629895"/>
          </a:xfrm>
        </p:grpSpPr>
        <p:sp>
          <p:nvSpPr>
            <p:cNvPr id="82" name="Figure">
              <a:extLst>
                <a:ext uri="{FF2B5EF4-FFF2-40B4-BE49-F238E27FC236}">
                  <a16:creationId xmlns:a16="http://schemas.microsoft.com/office/drawing/2014/main" id="{F16371F3-10C5-42FC-87EE-DB32CCEDED2C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3" name="Figure">
              <a:extLst>
                <a:ext uri="{FF2B5EF4-FFF2-40B4-BE49-F238E27FC236}">
                  <a16:creationId xmlns:a16="http://schemas.microsoft.com/office/drawing/2014/main" id="{A247A9B0-E0AE-4078-92D2-BE021879364E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4" name="Figure">
              <a:extLst>
                <a:ext uri="{FF2B5EF4-FFF2-40B4-BE49-F238E27FC236}">
                  <a16:creationId xmlns:a16="http://schemas.microsoft.com/office/drawing/2014/main" id="{85470AAA-139B-417F-B1E5-A317A8E02A1A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5" name="Figure">
              <a:extLst>
                <a:ext uri="{FF2B5EF4-FFF2-40B4-BE49-F238E27FC236}">
                  <a16:creationId xmlns:a16="http://schemas.microsoft.com/office/drawing/2014/main" id="{D7817829-9A24-489A-AE64-F6D13F0BBD84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6" name="Figure">
              <a:extLst>
                <a:ext uri="{FF2B5EF4-FFF2-40B4-BE49-F238E27FC236}">
                  <a16:creationId xmlns:a16="http://schemas.microsoft.com/office/drawing/2014/main" id="{2870DC24-D382-46B5-8C53-79C7711252F0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7" name="Figure">
              <a:extLst>
                <a:ext uri="{FF2B5EF4-FFF2-40B4-BE49-F238E27FC236}">
                  <a16:creationId xmlns:a16="http://schemas.microsoft.com/office/drawing/2014/main" id="{153F0366-4360-43D7-AFF4-55C72949F87D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838200" y="-12306"/>
            <a:ext cx="10515600" cy="1132235"/>
          </a:xfrm>
        </p:spPr>
        <p:txBody>
          <a:bodyPr>
            <a:noAutofit/>
          </a:bodyPr>
          <a:lstStyle/>
          <a:p>
            <a:r>
              <a:rPr lang="en-US" dirty="0"/>
              <a:t>Properties of </a:t>
            </a:r>
            <a:r>
              <a:rPr lang="en-US" dirty="0">
                <a:solidFill>
                  <a:schemeClr val="accent2"/>
                </a:solidFill>
              </a:rPr>
              <a:t>Hailstorm</a:t>
            </a:r>
            <a:r>
              <a:rPr lang="en-US" dirty="0"/>
              <a:t> </a:t>
            </a:r>
          </a:p>
        </p:txBody>
      </p:sp>
      <p:sp>
        <p:nvSpPr>
          <p:cNvPr id="63" name="Footer Placeholder 62"/>
          <p:cNvSpPr>
            <a:spLocks noGrp="1"/>
          </p:cNvSpPr>
          <p:nvPr>
            <p:ph type="ftr" sz="quarter" idx="11"/>
          </p:nvPr>
        </p:nvSpPr>
        <p:spPr>
          <a:xfrm>
            <a:off x="5591944" y="6014568"/>
            <a:ext cx="5833864" cy="479218"/>
          </a:xfrm>
        </p:spPr>
        <p:txBody>
          <a:bodyPr/>
          <a:lstStyle/>
          <a:p>
            <a:r>
              <a:rPr lang="en-US" sz="1400" dirty="0"/>
              <a:t>*Russo - </a:t>
            </a:r>
            <a:r>
              <a:rPr lang="en-GB" sz="1400" dirty="0"/>
              <a:t>Two Can Keep a Secret, If One of Them Uses Haskell. ICFP 2015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896001-0964-428E-A618-0C0D32043602}"/>
              </a:ext>
            </a:extLst>
          </p:cNvPr>
          <p:cNvGrpSpPr/>
          <p:nvPr/>
        </p:nvGrpSpPr>
        <p:grpSpPr>
          <a:xfrm>
            <a:off x="2410385" y="2402761"/>
            <a:ext cx="2982086" cy="814826"/>
            <a:chOff x="2385722" y="1946044"/>
            <a:chExt cx="2982086" cy="814826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0578806-54D9-4D37-B865-BA2600D47AAD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Purity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31D490B-EC99-4F1B-BDD6-5D787AD924DC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Enables optimizations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8788AF5-5782-4C91-8F0E-F1CFFFA261EB}"/>
              </a:ext>
            </a:extLst>
          </p:cNvPr>
          <p:cNvGrpSpPr/>
          <p:nvPr/>
        </p:nvGrpSpPr>
        <p:grpSpPr>
          <a:xfrm>
            <a:off x="2385722" y="3786830"/>
            <a:ext cx="3601091" cy="1091825"/>
            <a:chOff x="2385722" y="1946044"/>
            <a:chExt cx="2982086" cy="109182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C622461-4704-41D9-A52C-03B8AD9FE67F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Static-Typing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F4DF03A-CD5E-4BAD-A8CE-640DF4266467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553998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Track information in the type system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82F3BB7-7983-436E-A14E-6FF378813428}"/>
              </a:ext>
            </a:extLst>
          </p:cNvPr>
          <p:cNvGrpSpPr/>
          <p:nvPr/>
        </p:nvGrpSpPr>
        <p:grpSpPr>
          <a:xfrm>
            <a:off x="7195737" y="3049524"/>
            <a:ext cx="3232985" cy="814826"/>
            <a:chOff x="2385722" y="1946044"/>
            <a:chExt cx="2982086" cy="814826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F66E086-42AB-4B5C-8F92-D1313B24C01C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Security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771227A-93EF-4E4E-A1D1-681C6628266E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Static Information Flow Control*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131A92-6C94-F548-AA4D-C922AADE32EC}"/>
              </a:ext>
            </a:extLst>
          </p:cNvPr>
          <p:cNvCxnSpPr/>
          <p:nvPr/>
        </p:nvCxnSpPr>
        <p:spPr>
          <a:xfrm>
            <a:off x="4615327" y="2795953"/>
            <a:ext cx="2448272" cy="592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4B821B-D83B-3046-828F-E6092CEBBA07}"/>
              </a:ext>
            </a:extLst>
          </p:cNvPr>
          <p:cNvCxnSpPr/>
          <p:nvPr/>
        </p:nvCxnSpPr>
        <p:spPr>
          <a:xfrm flipV="1">
            <a:off x="4615327" y="3645782"/>
            <a:ext cx="2448272" cy="479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9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theme/theme1.xml><?xml version="1.0" encoding="utf-8"?>
<a:theme xmlns:a="http://schemas.openxmlformats.org/drawingml/2006/main" name="Custom Design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916</Words>
  <Application>Microsoft Macintosh PowerPoint</Application>
  <PresentationFormat>Widescreen</PresentationFormat>
  <Paragraphs>223</Paragraphs>
  <Slides>37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Gill Sans</vt:lpstr>
      <vt:lpstr>Open Sans</vt:lpstr>
      <vt:lpstr>Open Sans Light</vt:lpstr>
      <vt:lpstr>Custom Design</vt:lpstr>
      <vt:lpstr>Showeet theme</vt:lpstr>
      <vt:lpstr>showeet</vt:lpstr>
      <vt:lpstr>Hailstorm : A functional language for IoT applications</vt:lpstr>
      <vt:lpstr>Diverse Applications</vt:lpstr>
      <vt:lpstr>Diverse applications leads to Diverse architectures and systems </vt:lpstr>
      <vt:lpstr>C</vt:lpstr>
      <vt:lpstr>PowerPoint Presentation</vt:lpstr>
      <vt:lpstr>Motivation Program IoT in high level languages</vt:lpstr>
      <vt:lpstr>PowerPoint Presentation</vt:lpstr>
      <vt:lpstr>Hailstorm</vt:lpstr>
      <vt:lpstr>Properties of Hailstorm </vt:lpstr>
      <vt:lpstr>Effects</vt:lpstr>
      <vt:lpstr>Infinite stream model </vt:lpstr>
      <vt:lpstr>EDSLs</vt:lpstr>
      <vt:lpstr>Arrowized FRP*</vt:lpstr>
      <vt:lpstr>Can AFRP signals represent real world signals?</vt:lpstr>
      <vt:lpstr>PowerPoint Presentation</vt:lpstr>
      <vt:lpstr>PowerPoint Presentation</vt:lpstr>
      <vt:lpstr>Resource Types*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Synchronous blinking</vt:lpstr>
      <vt:lpstr>PowerPoint Presentation</vt:lpstr>
      <vt:lpstr>More combinators and case studies in the paper</vt:lpstr>
      <vt:lpstr>PowerPoint Presentation</vt:lpstr>
      <vt:lpstr>PowerPoint Presentation</vt:lpstr>
      <vt:lpstr>PowerPoint Presentation</vt:lpstr>
      <vt:lpstr>PowerPoint Presentation</vt:lpstr>
      <vt:lpstr>Pull based semantics</vt:lpstr>
      <vt:lpstr>PowerPoint Presentation</vt:lpstr>
      <vt:lpstr>Microbenchmarks</vt:lpstr>
      <vt:lpstr>Future work</vt:lpstr>
      <vt:lpstr>Related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Hailstorm : A functional language for IoT applications</dc:title>
  <dc:creator>Abhiroop Sarkar</dc:creator>
  <cp:lastModifiedBy>Abhiroop Sarkar</cp:lastModifiedBy>
  <cp:revision>15</cp:revision>
  <dcterms:created xsi:type="dcterms:W3CDTF">2020-09-04T19:23:57Z</dcterms:created>
  <dcterms:modified xsi:type="dcterms:W3CDTF">2022-04-25T11:41:48Z</dcterms:modified>
</cp:coreProperties>
</file>